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3" r:id="rId2"/>
    <p:sldId id="257" r:id="rId3"/>
    <p:sldId id="259" r:id="rId4"/>
    <p:sldId id="260" r:id="rId5"/>
    <p:sldId id="264" r:id="rId6"/>
    <p:sldId id="263"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9520" autoAdjust="0"/>
  </p:normalViewPr>
  <p:slideViewPr>
    <p:cSldViewPr>
      <p:cViewPr varScale="1">
        <p:scale>
          <a:sx n="66" d="100"/>
          <a:sy n="66" d="100"/>
        </p:scale>
        <p:origin x="176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F5A46-39F2-4249-9B68-BB615BE790E7}" type="datetimeFigureOut">
              <a:rPr lang="en-CA" smtClean="0"/>
              <a:t>2020-05-27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EA0A1-B481-4F4E-B6D1-1EFCA38BAAE8}" type="slidenum">
              <a:rPr lang="en-CA" smtClean="0"/>
              <a:t>‹#›</a:t>
            </a:fld>
            <a:endParaRPr lang="en-CA"/>
          </a:p>
        </p:txBody>
      </p:sp>
    </p:spTree>
    <p:extLst>
      <p:ext uri="{BB962C8B-B14F-4D97-AF65-F5344CB8AC3E}">
        <p14:creationId xmlns:p14="http://schemas.microsoft.com/office/powerpoint/2010/main" val="199589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bmj.com/content/339/bmj.b2732" TargetMode="External"/><Relationship Id="rId3" Type="http://schemas.openxmlformats.org/officeDocument/2006/relationships/hyperlink" Target="https://www.cmaj.ca/content/173/5/489" TargetMode="External"/><Relationship Id="rId7" Type="http://schemas.openxmlformats.org/officeDocument/2006/relationships/hyperlink" Target="https://www.ncbi.nlm.nih.gov/pmc/articles/PMC4836753/"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researchgate.net/publication/7898118_Observations_on_Institutional_Long-Term_Care_in_Ontario_1996-2002" TargetMode="External"/><Relationship Id="rId5" Type="http://schemas.openxmlformats.org/officeDocument/2006/relationships/hyperlink" Target="https://pubmed.ncbi.nlm.nih.gov/30879948/" TargetMode="External"/><Relationship Id="rId4" Type="http://schemas.openxmlformats.org/officeDocument/2006/relationships/hyperlink" Target="https://pubmed.ncbi.nlm.nih.gov/18691282/" TargetMode="External"/><Relationship Id="rId9" Type="http://schemas.openxmlformats.org/officeDocument/2006/relationships/hyperlink" Target="https://pubmed.ncbi.nlm.nih.gov/23202253/"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mbridge.org/core/journals/canadian-journal-on-aging-la-revue-canadienne-du-vieillissement/article/observations-on-institutional-longterm-care-in-ontario-19962002/CFAFFCBBAE8C9B58024EF02AFBB8491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ubmed.ncbi.nlm.nih.gov/2126900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ubmed.ncbi.nlm.nih.gov/12971234/"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ncbi.nlm.nih.gov/pmc/articles/PMC2254574/" TargetMode="External"/><Relationship Id="rId5" Type="http://schemas.openxmlformats.org/officeDocument/2006/relationships/hyperlink" Target="https://pubmed.ncbi.nlm.nih.gov/15032952/" TargetMode="External"/><Relationship Id="rId4" Type="http://schemas.openxmlformats.org/officeDocument/2006/relationships/hyperlink" Target="https://pubmed.ncbi.nlm.nih.gov/15908857/"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outledge.com/The-Privatization-of-Care-The-Case-of-Nursing-Homes-1st-Edition/Armstrong-Armstrong/p/book/9781138346024"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theconsumervoice.org/uploads/files/issues/CMS-Staffing-Study-Phase-II.pdf" TargetMode="External"/><Relationship Id="rId4" Type="http://schemas.openxmlformats.org/officeDocument/2006/relationships/hyperlink" Target="https://policyoptions.irpp.org/magazines/may-2020/covid-19-crisis-in-nursing-homes-is-a-gender-crisi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witter.com/MichaelSchwandt/status/1256728638243790848/photo/1"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2.gov.bc.ca/assets/gov/health/about-bc-s-health-care-system/office-of-the-provincial-health-officer/covid-19/covid-19-pho-order-long-term-care-facility-staff-assignment.pdf" TargetMode="External"/><Relationship Id="rId4" Type="http://schemas.openxmlformats.org/officeDocument/2006/relationships/hyperlink" Target="https://thetyee.ca/News/2020/04/01/Long-Term-Care-Worker-Pay-Booste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Resident</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of LTC care homes represent the frailest members of our communities. To qualify for residence in a publicly funded nursing home in many provinces, someone</a:t>
            </a:r>
            <a:r>
              <a:rPr lang="en-CA" sz="1200" kern="1200" baseline="0" dirty="0">
                <a:solidFill>
                  <a:schemeClr val="tx1"/>
                </a:solidFill>
                <a:effectLst/>
                <a:latin typeface="+mn-lt"/>
                <a:ea typeface="+mn-ea"/>
                <a:cs typeface="+mn-cs"/>
              </a:rPr>
              <a:t> (usually seniors) </a:t>
            </a:r>
            <a:r>
              <a:rPr lang="en-CA" sz="1200" kern="1200" dirty="0">
                <a:solidFill>
                  <a:schemeClr val="tx1"/>
                </a:solidFill>
                <a:effectLst/>
                <a:latin typeface="+mn-lt"/>
                <a:ea typeface="+mn-ea"/>
                <a:cs typeface="+mn-cs"/>
              </a:rPr>
              <a:t>need to have a high degree of dependency on others for their personal care (for example, washing, grooming and toileting) by virtue of advanced age and chronic disease. </a:t>
            </a:r>
          </a:p>
          <a:p>
            <a:r>
              <a:rPr lang="en-CA" sz="1200" kern="1200" dirty="0">
                <a:solidFill>
                  <a:schemeClr val="tx1"/>
                </a:solidFill>
                <a:effectLst/>
                <a:latin typeface="+mn-lt"/>
                <a:ea typeface="+mn-ea"/>
                <a:cs typeface="+mn-cs"/>
              </a:rPr>
              <a:t>This dependency is called </a:t>
            </a:r>
            <a:r>
              <a:rPr lang="en-CA" sz="1200" u="sng" kern="1200" dirty="0">
                <a:solidFill>
                  <a:schemeClr val="tx1"/>
                </a:solidFill>
                <a:effectLst/>
                <a:latin typeface="+mn-lt"/>
                <a:ea typeface="+mn-ea"/>
                <a:cs typeface="+mn-cs"/>
                <a:hlinkClick r:id="rId3"/>
              </a:rPr>
              <a:t>frailty</a:t>
            </a:r>
            <a:r>
              <a:rPr lang="en-CA" sz="1200" kern="1200" dirty="0">
                <a:solidFill>
                  <a:schemeClr val="tx1"/>
                </a:solidFill>
                <a:effectLst/>
                <a:latin typeface="+mn-lt"/>
                <a:ea typeface="+mn-ea"/>
                <a:cs typeface="+mn-cs"/>
              </a:rPr>
              <a:t>, and frailty, far more than age, is a strong </a:t>
            </a:r>
            <a:r>
              <a:rPr lang="en-CA" sz="1200" u="sng" kern="1200" dirty="0">
                <a:solidFill>
                  <a:schemeClr val="tx1"/>
                </a:solidFill>
                <a:effectLst/>
                <a:latin typeface="+mn-lt"/>
                <a:ea typeface="+mn-ea"/>
                <a:cs typeface="+mn-cs"/>
                <a:hlinkClick r:id="rId4"/>
              </a:rPr>
              <a:t>predictor of mortality</a:t>
            </a:r>
            <a:r>
              <a:rPr lang="en-CA" sz="1200" kern="1200" dirty="0">
                <a:solidFill>
                  <a:schemeClr val="tx1"/>
                </a:solidFill>
                <a:effectLst/>
                <a:latin typeface="+mn-lt"/>
                <a:ea typeface="+mn-ea"/>
                <a:cs typeface="+mn-cs"/>
              </a:rPr>
              <a:t>.</a:t>
            </a:r>
          </a:p>
          <a:p>
            <a:r>
              <a:rPr lang="en-CA" sz="1200" kern="1200" dirty="0">
                <a:solidFill>
                  <a:schemeClr val="tx1"/>
                </a:solidFill>
                <a:effectLst/>
                <a:latin typeface="+mn-lt"/>
                <a:ea typeface="+mn-ea"/>
                <a:cs typeface="+mn-cs"/>
              </a:rPr>
              <a:t>The average length of stay in LTC, even with no pandemic, is approximately </a:t>
            </a:r>
            <a:r>
              <a:rPr lang="en-CA" sz="1200" u="sng" kern="1200" dirty="0">
                <a:solidFill>
                  <a:schemeClr val="tx1"/>
                </a:solidFill>
                <a:effectLst/>
                <a:latin typeface="+mn-lt"/>
                <a:ea typeface="+mn-ea"/>
                <a:cs typeface="+mn-cs"/>
                <a:hlinkClick r:id="rId5"/>
              </a:rPr>
              <a:t>12 to 24 months</a:t>
            </a:r>
            <a:r>
              <a:rPr lang="en-CA" sz="1200" kern="1200" dirty="0">
                <a:solidFill>
                  <a:schemeClr val="tx1"/>
                </a:solidFill>
                <a:effectLst/>
                <a:latin typeface="+mn-lt"/>
                <a:ea typeface="+mn-ea"/>
                <a:cs typeface="+mn-cs"/>
              </a:rPr>
              <a:t>. </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LTC has </a:t>
            </a:r>
            <a:r>
              <a:rPr lang="en-CA" sz="1200" i="1" kern="1200" dirty="0">
                <a:solidFill>
                  <a:schemeClr val="tx1"/>
                </a:solidFill>
                <a:effectLst/>
                <a:latin typeface="+mn-lt"/>
                <a:ea typeface="+mn-ea"/>
                <a:cs typeface="+mn-cs"/>
              </a:rPr>
              <a:t>never</a:t>
            </a:r>
            <a:r>
              <a:rPr lang="en-CA" sz="1200" kern="1200" dirty="0">
                <a:solidFill>
                  <a:schemeClr val="tx1"/>
                </a:solidFill>
                <a:effectLst/>
                <a:latin typeface="+mn-lt"/>
                <a:ea typeface="+mn-ea"/>
                <a:cs typeface="+mn-cs"/>
              </a:rPr>
              <a:t> been part of the Canada Health Act.</a:t>
            </a:r>
            <a:r>
              <a:rPr lang="en-CA" sz="1200" kern="1200" baseline="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This has meant that it is </a:t>
            </a:r>
            <a:r>
              <a:rPr lang="en-CA" sz="1200" i="1" u="sng" kern="1200" dirty="0">
                <a:solidFill>
                  <a:schemeClr val="tx1"/>
                </a:solidFill>
                <a:effectLst/>
                <a:latin typeface="+mn-lt"/>
                <a:ea typeface="+mn-ea"/>
                <a:cs typeface="+mn-cs"/>
              </a:rPr>
              <a:t>funded</a:t>
            </a:r>
            <a:r>
              <a:rPr lang="en-CA" sz="1200" kern="1200" dirty="0">
                <a:solidFill>
                  <a:schemeClr val="tx1"/>
                </a:solidFill>
                <a:effectLst/>
                <a:latin typeface="+mn-lt"/>
                <a:ea typeface="+mn-ea"/>
                <a:cs typeface="+mn-cs"/>
              </a:rPr>
              <a:t> through a mix of public payment through tax dollars and an income – tested user pay portion that varies by province.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has also meant that</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the care is</a:t>
            </a:r>
            <a:r>
              <a:rPr lang="en-CA" sz="1200" kern="1200" baseline="0" dirty="0">
                <a:solidFill>
                  <a:schemeClr val="tx1"/>
                </a:solidFill>
                <a:effectLst/>
                <a:latin typeface="+mn-lt"/>
                <a:ea typeface="+mn-ea"/>
                <a:cs typeface="+mn-cs"/>
              </a:rPr>
              <a:t> </a:t>
            </a:r>
            <a:r>
              <a:rPr lang="en-CA" sz="1200" i="1" kern="1200" baseline="0" dirty="0">
                <a:solidFill>
                  <a:schemeClr val="tx1"/>
                </a:solidFill>
                <a:effectLst/>
                <a:latin typeface="+mn-lt"/>
                <a:ea typeface="+mn-ea"/>
                <a:cs typeface="+mn-cs"/>
              </a:rPr>
              <a:t>delivered by a mix of </a:t>
            </a:r>
            <a:r>
              <a:rPr lang="en-CA" sz="1200" kern="1200" baseline="0" dirty="0">
                <a:solidFill>
                  <a:schemeClr val="tx1"/>
                </a:solidFill>
                <a:effectLst/>
                <a:latin typeface="+mn-lt"/>
                <a:ea typeface="+mn-ea"/>
                <a:cs typeface="+mn-cs"/>
              </a:rPr>
              <a:t>government-owned and operated facilities </a:t>
            </a:r>
            <a:r>
              <a:rPr lang="en-CA" sz="1200" i="1" u="sng" kern="1200" baseline="0" dirty="0">
                <a:solidFill>
                  <a:schemeClr val="tx1"/>
                </a:solidFill>
                <a:effectLst/>
                <a:latin typeface="+mn-lt"/>
                <a:ea typeface="+mn-ea"/>
                <a:cs typeface="+mn-cs"/>
              </a:rPr>
              <a:t>and </a:t>
            </a:r>
            <a:r>
              <a:rPr lang="en-CA" sz="1200" kern="1200" baseline="0" dirty="0">
                <a:solidFill>
                  <a:schemeClr val="tx1"/>
                </a:solidFill>
                <a:effectLst/>
                <a:latin typeface="+mn-lt"/>
                <a:ea typeface="+mn-ea"/>
                <a:cs typeface="+mn-cs"/>
              </a:rPr>
              <a:t>by </a:t>
            </a:r>
            <a:r>
              <a:rPr lang="en-CA" sz="1200" kern="1200" dirty="0">
                <a:solidFill>
                  <a:schemeClr val="tx1"/>
                </a:solidFill>
                <a:effectLst/>
                <a:latin typeface="+mn-lt"/>
                <a:ea typeface="+mn-ea"/>
                <a:cs typeface="+mn-cs"/>
              </a:rPr>
              <a:t>non-profit and for-profit facilities who contract</a:t>
            </a:r>
            <a:r>
              <a:rPr lang="en-CA" sz="1200" kern="1200" baseline="0" dirty="0">
                <a:solidFill>
                  <a:schemeClr val="tx1"/>
                </a:solidFill>
                <a:effectLst/>
                <a:latin typeface="+mn-lt"/>
                <a:ea typeface="+mn-ea"/>
                <a:cs typeface="+mn-cs"/>
              </a:rPr>
              <a:t> with </a:t>
            </a:r>
            <a:r>
              <a:rPr lang="en-CA" sz="1200" kern="1200" dirty="0">
                <a:solidFill>
                  <a:schemeClr val="tx1"/>
                </a:solidFill>
                <a:effectLst/>
                <a:latin typeface="+mn-lt"/>
                <a:ea typeface="+mn-ea"/>
                <a:cs typeface="+mn-cs"/>
              </a:rPr>
              <a:t>provincial government to provide care.</a:t>
            </a:r>
            <a:r>
              <a:rPr lang="en-CA" sz="1200" kern="1200" baseline="0" dirty="0">
                <a:solidFill>
                  <a:schemeClr val="tx1"/>
                </a:solidFill>
                <a:effectLst/>
                <a:latin typeface="+mn-lt"/>
                <a:ea typeface="+mn-ea"/>
                <a:cs typeface="+mn-cs"/>
              </a:rPr>
              <a:t> (note that I am not referring here to the very small number of private pay facilities).</a:t>
            </a:r>
          </a:p>
          <a:p>
            <a:r>
              <a:rPr lang="en-CA" sz="1200" kern="1200" baseline="0" dirty="0">
                <a:solidFill>
                  <a:schemeClr val="tx1"/>
                </a:solidFill>
                <a:effectLst/>
                <a:latin typeface="+mn-lt"/>
                <a:ea typeface="+mn-ea"/>
                <a:cs typeface="+mn-cs"/>
              </a:rPr>
              <a:t>And this mix varies….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a:t>
            </a:r>
            <a:r>
              <a:rPr lang="en-CA" sz="1200" kern="1200" baseline="0" dirty="0">
                <a:solidFill>
                  <a:schemeClr val="tx1"/>
                </a:solidFill>
                <a:effectLst/>
                <a:latin typeface="+mn-lt"/>
                <a:ea typeface="+mn-ea"/>
                <a:cs typeface="+mn-cs"/>
              </a:rPr>
              <a:t> in</a:t>
            </a:r>
            <a:r>
              <a:rPr lang="en-CA" sz="1200" kern="1200" dirty="0">
                <a:solidFill>
                  <a:schemeClr val="tx1"/>
                </a:solidFill>
                <a:effectLst/>
                <a:latin typeface="+mn-lt"/>
                <a:ea typeface="+mn-ea"/>
                <a:cs typeface="+mn-cs"/>
              </a:rPr>
              <a:t> British Columbia, for example, roughly one third of beds are government</a:t>
            </a:r>
            <a:r>
              <a:rPr lang="en-CA" sz="1200" kern="1200" baseline="0" dirty="0">
                <a:solidFill>
                  <a:schemeClr val="tx1"/>
                </a:solidFill>
                <a:effectLst/>
                <a:latin typeface="+mn-lt"/>
                <a:ea typeface="+mn-ea"/>
                <a:cs typeface="+mn-cs"/>
              </a:rPr>
              <a:t> run by health regions and one third each are run by for-profit and non-profit facilities.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Ontario, approximately 17 percent of facilities are delivered by government (municipal) homes, with 62 percent contracted to the for-profit sector and the remainder to the </a:t>
            </a:r>
            <a:r>
              <a:rPr lang="en-CA" sz="1200" u="sng" kern="1200" dirty="0">
                <a:solidFill>
                  <a:schemeClr val="tx1"/>
                </a:solidFill>
                <a:effectLst/>
                <a:latin typeface="+mn-lt"/>
                <a:ea typeface="+mn-ea"/>
                <a:cs typeface="+mn-cs"/>
                <a:hlinkClick r:id="rId6"/>
              </a:rPr>
              <a:t>non-profit and charitable sector</a:t>
            </a:r>
            <a:r>
              <a:rPr lang="en-CA" sz="1200" kern="1200" dirty="0">
                <a:solidFill>
                  <a:schemeClr val="tx1"/>
                </a:solidFill>
                <a:effectLst/>
                <a:latin typeface="+mn-lt"/>
                <a:ea typeface="+mn-ea"/>
                <a:cs typeface="+mn-cs"/>
              </a:rPr>
              <a:t>.</a:t>
            </a:r>
          </a:p>
          <a:p>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Now</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research has consistently demonstrated that public and non-profit models tend to have </a:t>
            </a:r>
            <a:r>
              <a:rPr lang="en-CA" sz="1200" u="sng" kern="1200" dirty="0">
                <a:solidFill>
                  <a:schemeClr val="tx1"/>
                </a:solidFill>
                <a:effectLst/>
                <a:latin typeface="+mn-lt"/>
                <a:ea typeface="+mn-ea"/>
                <a:cs typeface="+mn-cs"/>
                <a:hlinkClick r:id="rId7"/>
              </a:rPr>
              <a:t>better care outcomes</a:t>
            </a:r>
            <a:r>
              <a:rPr lang="en-CA" sz="1200" kern="1200" dirty="0">
                <a:solidFill>
                  <a:schemeClr val="tx1"/>
                </a:solidFill>
                <a:effectLst/>
                <a:latin typeface="+mn-lt"/>
                <a:ea typeface="+mn-ea"/>
                <a:cs typeface="+mn-cs"/>
              </a:rPr>
              <a:t> for indicators such as </a:t>
            </a:r>
            <a:r>
              <a:rPr lang="en-CA" sz="1200" u="sng" kern="1200" dirty="0">
                <a:solidFill>
                  <a:schemeClr val="tx1"/>
                </a:solidFill>
                <a:effectLst/>
                <a:latin typeface="+mn-lt"/>
                <a:ea typeface="+mn-ea"/>
                <a:cs typeface="+mn-cs"/>
                <a:hlinkClick r:id="rId8"/>
              </a:rPr>
              <a:t>pressure ulcers</a:t>
            </a:r>
            <a:r>
              <a:rPr lang="en-CA" sz="1200" kern="1200" dirty="0">
                <a:solidFill>
                  <a:schemeClr val="tx1"/>
                </a:solidFill>
                <a:effectLst/>
                <a:latin typeface="+mn-lt"/>
                <a:ea typeface="+mn-ea"/>
                <a:cs typeface="+mn-cs"/>
              </a:rPr>
              <a:t> and </a:t>
            </a:r>
            <a:r>
              <a:rPr lang="en-CA" sz="1200" u="sng" kern="1200" dirty="0">
                <a:solidFill>
                  <a:schemeClr val="tx1"/>
                </a:solidFill>
                <a:effectLst/>
                <a:latin typeface="+mn-lt"/>
                <a:ea typeface="+mn-ea"/>
                <a:cs typeface="+mn-cs"/>
                <a:hlinkClick r:id="rId9"/>
              </a:rPr>
              <a:t>hospital admissions</a:t>
            </a:r>
            <a:r>
              <a:rPr lang="en-CA" sz="1200" kern="1200" dirty="0">
                <a:solidFill>
                  <a:schemeClr val="tx1"/>
                </a:solidFill>
                <a:effectLst/>
                <a:latin typeface="+mn-lt"/>
                <a:ea typeface="+mn-ea"/>
                <a:cs typeface="+mn-cs"/>
              </a:rPr>
              <a:t>. </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8CEA0A1-B481-4F4E-B6D1-1EFCA38BAAE8}" type="slidenum">
              <a:rPr lang="en-CA" smtClean="0"/>
              <a:t>2</a:t>
            </a:fld>
            <a:endParaRPr lang="en-CA"/>
          </a:p>
        </p:txBody>
      </p:sp>
    </p:spTree>
    <p:extLst>
      <p:ext uri="{BB962C8B-B14F-4D97-AF65-F5344CB8AC3E}">
        <p14:creationId xmlns:p14="http://schemas.microsoft.com/office/powerpoint/2010/main" val="248843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0EAE6B7A-9FA4-45AF-89A5-F0397DBDEAF5}" type="slidenum">
              <a:rPr lang="en-CA" altLang="en-US" sz="1200">
                <a:latin typeface="Arial" charset="0"/>
                <a:cs typeface="Arial" charset="0"/>
              </a:rPr>
              <a:pPr eaLnBrk="1" hangingPunct="1"/>
              <a:t>3</a:t>
            </a:fld>
            <a:endParaRPr lang="en-CA" altLang="en-US" sz="1200">
              <a:latin typeface="Arial" charset="0"/>
              <a:cs typeface="Arial" charset="0"/>
            </a:endParaRPr>
          </a:p>
        </p:txBody>
      </p:sp>
      <p:sp>
        <p:nvSpPr>
          <p:cNvPr id="36867" name="Rectangle 2"/>
          <p:cNvSpPr>
            <a:spLocks noGrp="1" noRot="1" noChangeAspect="1" noChangeArrowheads="1" noTextEdit="1"/>
          </p:cNvSpPr>
          <p:nvPr>
            <p:ph type="sldImg"/>
          </p:nvPr>
        </p:nvSpPr>
        <p:spPr>
          <a:xfrm>
            <a:off x="1152525" y="692150"/>
            <a:ext cx="4552950" cy="3416300"/>
          </a:xfrm>
          <a:ln w="12700" cap="flat">
            <a:solidFill>
              <a:schemeClr val="tx1"/>
            </a:solidFill>
          </a:ln>
        </p:spPr>
      </p:sp>
      <p:sp>
        <p:nvSpPr>
          <p:cNvPr id="36868" name="Rectangle 3"/>
          <p:cNvSpPr>
            <a:spLocks noGrp="1" noChangeArrowheads="1"/>
          </p:cNvSpPr>
          <p:nvPr>
            <p:ph type="body" idx="1"/>
          </p:nvPr>
        </p:nvSpPr>
        <p:spPr>
          <a:xfrm>
            <a:off x="914400" y="4343320"/>
            <a:ext cx="5029200" cy="41146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CA" sz="1200" kern="1200" dirty="0">
                <a:solidFill>
                  <a:schemeClr val="tx1"/>
                </a:solidFill>
                <a:effectLst/>
                <a:latin typeface="+mn-lt"/>
                <a:ea typeface="+mn-ea"/>
                <a:cs typeface="+mn-cs"/>
              </a:rPr>
              <a:t>These are a few examples of the</a:t>
            </a:r>
            <a:r>
              <a:rPr lang="en-CA" sz="1200" kern="1200" baseline="0" dirty="0">
                <a:solidFill>
                  <a:schemeClr val="tx1"/>
                </a:solidFill>
                <a:effectLst/>
                <a:latin typeface="+mn-lt"/>
                <a:ea typeface="+mn-ea"/>
                <a:cs typeface="+mn-cs"/>
              </a:rPr>
              <a:t> research on ownership</a:t>
            </a:r>
            <a:r>
              <a:rPr lang="en-CA" sz="1200" kern="1200" dirty="0">
                <a:solidFill>
                  <a:schemeClr val="tx1"/>
                </a:solidFill>
                <a:effectLst/>
                <a:latin typeface="+mn-lt"/>
                <a:ea typeface="+mn-ea"/>
                <a:cs typeface="+mn-cs"/>
              </a:rPr>
              <a:t>.</a:t>
            </a:r>
          </a:p>
          <a:p>
            <a:pPr eaLnBrk="1" hangingPunct="1"/>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most consistent difference</a:t>
            </a:r>
            <a:r>
              <a:rPr lang="en-CA" sz="1200" kern="1200" baseline="0" dirty="0">
                <a:solidFill>
                  <a:schemeClr val="tx1"/>
                </a:solidFill>
                <a:effectLst/>
                <a:latin typeface="+mn-lt"/>
                <a:ea typeface="+mn-ea"/>
                <a:cs typeface="+mn-cs"/>
              </a:rPr>
              <a:t> seen </a:t>
            </a:r>
            <a:r>
              <a:rPr lang="en-CA" sz="1200" kern="1200" dirty="0">
                <a:solidFill>
                  <a:schemeClr val="tx1"/>
                </a:solidFill>
                <a:effectLst/>
                <a:latin typeface="+mn-lt"/>
                <a:ea typeface="+mn-ea"/>
                <a:cs typeface="+mn-cs"/>
              </a:rPr>
              <a:t>is that profit facilities</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on average, hire </a:t>
            </a:r>
            <a:r>
              <a:rPr lang="en-CA" sz="1200" i="1" u="sng" kern="1200" dirty="0">
                <a:solidFill>
                  <a:schemeClr val="tx1"/>
                </a:solidFill>
                <a:effectLst/>
                <a:latin typeface="+mn-lt"/>
                <a:ea typeface="+mn-ea"/>
                <a:cs typeface="+mn-cs"/>
              </a:rPr>
              <a:t>fewer staff </a:t>
            </a:r>
            <a:r>
              <a:rPr lang="en-CA" sz="1200" kern="1200" dirty="0">
                <a:solidFill>
                  <a:schemeClr val="tx1"/>
                </a:solidFill>
                <a:effectLst/>
                <a:latin typeface="+mn-lt"/>
                <a:ea typeface="+mn-ea"/>
                <a:cs typeface="+mn-cs"/>
              </a:rPr>
              <a:t>compared to both </a:t>
            </a:r>
            <a:r>
              <a:rPr lang="en-CA" sz="1200" u="sng" kern="1200" dirty="0">
                <a:solidFill>
                  <a:schemeClr val="tx1"/>
                </a:solidFill>
                <a:effectLst/>
                <a:latin typeface="+mn-lt"/>
                <a:ea typeface="+mn-ea"/>
                <a:cs typeface="+mn-cs"/>
                <a:hlinkClick r:id="rId3"/>
              </a:rPr>
              <a:t>non-profit facilities</a:t>
            </a:r>
            <a:r>
              <a:rPr lang="en-CA" sz="1200" u="sng" kern="1200" baseline="0" dirty="0">
                <a:solidFill>
                  <a:schemeClr val="tx1"/>
                </a:solidFill>
                <a:effectLst/>
                <a:latin typeface="+mn-lt"/>
                <a:ea typeface="+mn-ea"/>
                <a:cs typeface="+mn-cs"/>
              </a:rPr>
              <a:t> and </a:t>
            </a:r>
            <a:r>
              <a:rPr lang="en-CA" sz="1200" u="sng" kern="1200" dirty="0">
                <a:solidFill>
                  <a:schemeClr val="tx1"/>
                </a:solidFill>
                <a:effectLst/>
                <a:latin typeface="+mn-lt"/>
                <a:ea typeface="+mn-ea"/>
                <a:cs typeface="+mn-cs"/>
                <a:hlinkClick r:id="rId4"/>
              </a:rPr>
              <a:t>government-owned facilities</a:t>
            </a:r>
            <a:r>
              <a:rPr lang="en-CA" sz="1200" kern="1200" dirty="0">
                <a:solidFill>
                  <a:schemeClr val="tx1"/>
                </a:solidFill>
                <a:effectLst/>
                <a:latin typeface="+mn-lt"/>
                <a:ea typeface="+mn-ea"/>
                <a:cs typeface="+mn-cs"/>
              </a:rPr>
              <a:t> and</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BC we </a:t>
            </a:r>
            <a:r>
              <a:rPr lang="en-CA" sz="1200" kern="1200" baseline="0" dirty="0">
                <a:solidFill>
                  <a:schemeClr val="tx1"/>
                </a:solidFill>
                <a:effectLst/>
                <a:latin typeface="+mn-lt"/>
                <a:ea typeface="+mn-ea"/>
                <a:cs typeface="+mn-cs"/>
              </a:rPr>
              <a:t>found this difference was </a:t>
            </a:r>
            <a:r>
              <a:rPr lang="en-CA" sz="1200" kern="1200" dirty="0">
                <a:solidFill>
                  <a:schemeClr val="tx1"/>
                </a:solidFill>
                <a:effectLst/>
                <a:latin typeface="+mn-lt"/>
                <a:ea typeface="+mn-ea"/>
                <a:cs typeface="+mn-cs"/>
              </a:rPr>
              <a:t>16 minutes per resident day for</a:t>
            </a:r>
            <a:r>
              <a:rPr lang="en-CA" sz="1200" kern="1200" baseline="0" dirty="0">
                <a:solidFill>
                  <a:schemeClr val="tx1"/>
                </a:solidFill>
                <a:effectLst/>
                <a:latin typeface="+mn-lt"/>
                <a:ea typeface="+mn-ea"/>
                <a:cs typeface="+mn-cs"/>
              </a:rPr>
              <a:t> </a:t>
            </a:r>
            <a:r>
              <a:rPr lang="en-CA" sz="1200" kern="1200" baseline="0" dirty="0" err="1">
                <a:solidFill>
                  <a:schemeClr val="tx1"/>
                </a:solidFill>
                <a:effectLst/>
                <a:latin typeface="+mn-lt"/>
                <a:ea typeface="+mn-ea"/>
                <a:cs typeface="+mn-cs"/>
              </a:rPr>
              <a:t>nonprofit</a:t>
            </a:r>
            <a:r>
              <a:rPr lang="en-CA" sz="1200" kern="1200" baseline="0" dirty="0">
                <a:solidFill>
                  <a:schemeClr val="tx1"/>
                </a:solidFill>
                <a:effectLst/>
                <a:latin typeface="+mn-lt"/>
                <a:ea typeface="+mn-ea"/>
                <a:cs typeface="+mn-cs"/>
              </a:rPr>
              <a:t> facilities </a:t>
            </a:r>
            <a:r>
              <a:rPr lang="en-CA" sz="1200" kern="1200" dirty="0">
                <a:solidFill>
                  <a:schemeClr val="tx1"/>
                </a:solidFill>
                <a:effectLst/>
                <a:latin typeface="+mn-lt"/>
                <a:ea typeface="+mn-ea"/>
                <a:cs typeface="+mn-cs"/>
              </a:rPr>
              <a:t>and up to 60 minutes when compared to public facilities. </a:t>
            </a:r>
            <a:endParaRPr lang="en-CA" sz="1200" u="sng"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There is also considerable evidence on</a:t>
            </a:r>
            <a:r>
              <a:rPr lang="en-CA" sz="1200" kern="1200" baseline="0" dirty="0">
                <a:solidFill>
                  <a:schemeClr val="tx1"/>
                </a:solidFill>
                <a:effectLst/>
                <a:latin typeface="+mn-lt"/>
                <a:ea typeface="+mn-ea"/>
                <a:cs typeface="+mn-cs"/>
              </a:rPr>
              <a:t> staffing in and quality</a:t>
            </a: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Research demonstrates that facilities with lower staffing levels </a:t>
            </a:r>
            <a:r>
              <a:rPr lang="en-CA" sz="1200" u="sng" kern="1200" dirty="0">
                <a:solidFill>
                  <a:schemeClr val="tx1"/>
                </a:solidFill>
                <a:effectLst/>
                <a:latin typeface="+mn-lt"/>
                <a:ea typeface="+mn-ea"/>
                <a:cs typeface="+mn-cs"/>
                <a:hlinkClick r:id="rId3"/>
              </a:rPr>
              <a:t>have higher turnover rates</a:t>
            </a:r>
            <a:r>
              <a:rPr lang="en-CA"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Not surprisingly, research has also found that </a:t>
            </a:r>
            <a:r>
              <a:rPr lang="en-CA" sz="1200" u="sng" kern="1200" dirty="0">
                <a:solidFill>
                  <a:schemeClr val="tx1"/>
                </a:solidFill>
                <a:effectLst/>
                <a:latin typeface="+mn-lt"/>
                <a:ea typeface="+mn-ea"/>
                <a:cs typeface="+mn-cs"/>
                <a:hlinkClick r:id="rId4"/>
              </a:rPr>
              <a:t>more staff is related to better care</a:t>
            </a:r>
            <a:r>
              <a:rPr lang="en-CA" sz="1200" kern="1200" dirty="0">
                <a:solidFill>
                  <a:schemeClr val="tx1"/>
                </a:solidFill>
                <a:effectLst/>
                <a:latin typeface="+mn-lt"/>
                <a:ea typeface="+mn-ea"/>
                <a:cs typeface="+mn-cs"/>
              </a:rPr>
              <a:t>, that the highest staffed homes perform better </a:t>
            </a:r>
            <a:r>
              <a:rPr lang="en-CA" sz="1200" u="sng" kern="1200" dirty="0">
                <a:solidFill>
                  <a:schemeClr val="tx1"/>
                </a:solidFill>
                <a:effectLst/>
                <a:latin typeface="+mn-lt"/>
                <a:ea typeface="+mn-ea"/>
                <a:cs typeface="+mn-cs"/>
                <a:hlinkClick r:id="rId5"/>
              </a:rPr>
              <a:t>across a range of care activities</a:t>
            </a:r>
            <a:r>
              <a:rPr lang="en-CA" sz="1200" kern="1200" dirty="0">
                <a:solidFill>
                  <a:schemeClr val="tx1"/>
                </a:solidFill>
                <a:effectLst/>
                <a:latin typeface="+mn-lt"/>
                <a:ea typeface="+mn-ea"/>
                <a:cs typeface="+mn-cs"/>
              </a:rPr>
              <a:t> and that better quality is related to </a:t>
            </a:r>
            <a:r>
              <a:rPr lang="en-CA" sz="1200" u="sng" kern="1200" dirty="0">
                <a:solidFill>
                  <a:schemeClr val="tx1"/>
                </a:solidFill>
                <a:effectLst/>
                <a:latin typeface="+mn-lt"/>
                <a:ea typeface="+mn-ea"/>
                <a:cs typeface="+mn-cs"/>
                <a:hlinkClick r:id="rId6"/>
              </a:rPr>
              <a:t>facilities with less staff turnover.</a:t>
            </a:r>
            <a:endParaRPr lang="en-CA"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a:t>Residents having a relationship w/ at least one staff member was related to positive self-perceived health and</a:t>
            </a:r>
            <a:r>
              <a:rPr lang="en-CA" baseline="0" dirty="0"/>
              <a:t> </a:t>
            </a:r>
            <a:r>
              <a:rPr lang="en-CA" dirty="0"/>
              <a:t>lower mortality</a:t>
            </a:r>
            <a:r>
              <a:rPr lang="en-CA" baseline="0" dirty="0"/>
              <a:t>.</a:t>
            </a:r>
            <a:endParaRPr lang="en-CA" sz="1200" kern="1200" dirty="0">
              <a:solidFill>
                <a:schemeClr val="tx1"/>
              </a:solidFill>
              <a:effectLst/>
              <a:latin typeface="+mn-lt"/>
              <a:ea typeface="+mn-ea"/>
              <a:cs typeface="+mn-cs"/>
            </a:endParaRP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A8CEA0A1-B481-4F4E-B6D1-1EFCA38BAAE8}" type="slidenum">
              <a:rPr lang="en-CA" smtClean="0"/>
              <a:t>4</a:t>
            </a:fld>
            <a:endParaRPr lang="en-CA"/>
          </a:p>
        </p:txBody>
      </p:sp>
    </p:spTree>
    <p:extLst>
      <p:ext uri="{BB962C8B-B14F-4D97-AF65-F5344CB8AC3E}">
        <p14:creationId xmlns:p14="http://schemas.microsoft.com/office/powerpoint/2010/main" val="372026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Despite this evidence, provincial and federal governments have for decades </a:t>
            </a:r>
            <a:r>
              <a:rPr lang="en-CA" sz="1200" b="1" i="1" kern="1200" dirty="0">
                <a:solidFill>
                  <a:schemeClr val="tx1"/>
                </a:solidFill>
                <a:effectLst/>
                <a:latin typeface="+mn-lt"/>
                <a:ea typeface="+mn-ea"/>
                <a:cs typeface="+mn-cs"/>
              </a:rPr>
              <a:t>resisted setting minimum staffing standards </a:t>
            </a:r>
            <a:r>
              <a:rPr lang="en-CA" sz="1200" kern="1200" dirty="0">
                <a:solidFill>
                  <a:schemeClr val="tx1"/>
                </a:solidFill>
                <a:effectLst/>
                <a:latin typeface="+mn-lt"/>
                <a:ea typeface="+mn-ea"/>
                <a:cs typeface="+mn-cs"/>
              </a:rPr>
              <a:t>and increasingly </a:t>
            </a:r>
            <a:r>
              <a:rPr lang="en-CA" sz="1200" u="sng" kern="1200" dirty="0">
                <a:solidFill>
                  <a:schemeClr val="tx1"/>
                </a:solidFill>
                <a:effectLst/>
                <a:latin typeface="+mn-lt"/>
                <a:ea typeface="+mn-ea"/>
                <a:cs typeface="+mn-cs"/>
                <a:hlinkClick r:id="rId3"/>
              </a:rPr>
              <a:t>relied on the private for-profit sector to build new LTC beds</a:t>
            </a:r>
            <a:r>
              <a:rPr lang="en-CA" sz="1200" kern="1200" dirty="0">
                <a:solidFill>
                  <a:schemeClr val="tx1"/>
                </a:solidFill>
                <a:effectLst/>
                <a:latin typeface="+mn-lt"/>
                <a:ea typeface="+mn-ea"/>
                <a:cs typeface="+mn-cs"/>
              </a:rPr>
              <a:t>, where the practice of further sub-contracting out care is not uncommon.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practice</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of “</a:t>
            </a:r>
            <a:r>
              <a:rPr lang="en-CA" sz="1200" u="sng" kern="1200" dirty="0">
                <a:solidFill>
                  <a:schemeClr val="tx1"/>
                </a:solidFill>
                <a:effectLst/>
                <a:latin typeface="+mn-lt"/>
                <a:ea typeface="+mn-ea"/>
                <a:cs typeface="+mn-cs"/>
                <a:hlinkClick r:id="rId3"/>
              </a:rPr>
              <a:t>flipping” contracts</a:t>
            </a:r>
            <a:r>
              <a:rPr lang="en-CA" sz="1200" kern="1200" dirty="0">
                <a:solidFill>
                  <a:schemeClr val="tx1"/>
                </a:solidFill>
                <a:effectLst/>
                <a:latin typeface="+mn-lt"/>
                <a:ea typeface="+mn-ea"/>
                <a:cs typeface="+mn-cs"/>
              </a:rPr>
              <a:t> - when contracted employees unionize, replacing workers with those from a non-unionized company to avoid bargaining for improved working conditions</a:t>
            </a:r>
            <a:r>
              <a:rPr lang="en-CA" sz="1200" kern="1200" baseline="0" dirty="0">
                <a:solidFill>
                  <a:schemeClr val="tx1"/>
                </a:solidFill>
                <a:effectLst/>
                <a:latin typeface="+mn-lt"/>
                <a:ea typeface="+mn-ea"/>
                <a:cs typeface="+mn-cs"/>
              </a:rPr>
              <a:t> has</a:t>
            </a:r>
            <a:r>
              <a:rPr lang="en-CA" sz="1200" kern="1200" dirty="0">
                <a:solidFill>
                  <a:schemeClr val="tx1"/>
                </a:solidFill>
                <a:effectLst/>
                <a:latin typeface="+mn-lt"/>
                <a:ea typeface="+mn-ea"/>
                <a:cs typeface="+mn-cs"/>
              </a:rPr>
              <a:t> also become increasingly common</a:t>
            </a:r>
            <a:r>
              <a:rPr lang="en-CA" sz="1200" kern="1200" baseline="0" dirty="0">
                <a:solidFill>
                  <a:schemeClr val="tx1"/>
                </a:solidFill>
                <a:effectLst/>
                <a:latin typeface="+mn-lt"/>
                <a:ea typeface="+mn-ea"/>
                <a:cs typeface="+mn-cs"/>
              </a:rPr>
              <a:t> and the </a:t>
            </a:r>
            <a:r>
              <a:rPr lang="en-CA" sz="1200" kern="1200" dirty="0">
                <a:solidFill>
                  <a:schemeClr val="tx1"/>
                </a:solidFill>
                <a:effectLst/>
                <a:latin typeface="+mn-lt"/>
                <a:ea typeface="+mn-ea"/>
                <a:cs typeface="+mn-cs"/>
              </a:rPr>
              <a:t>result has been a workforce of poorly paid workers, and a high proportion of them racialized and </a:t>
            </a:r>
            <a:r>
              <a:rPr lang="en-CA" sz="1200" u="sng" kern="1200" dirty="0">
                <a:solidFill>
                  <a:schemeClr val="tx1"/>
                </a:solidFill>
                <a:effectLst/>
                <a:latin typeface="+mn-lt"/>
                <a:ea typeface="+mn-ea"/>
                <a:cs typeface="+mn-cs"/>
                <a:hlinkClick r:id="rId4"/>
              </a:rPr>
              <a:t>women</a:t>
            </a:r>
            <a:r>
              <a:rPr lang="en-CA"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These individuals have</a:t>
            </a:r>
            <a:r>
              <a:rPr lang="en-CA" sz="1200" kern="1200" baseline="0" dirty="0">
                <a:solidFill>
                  <a:schemeClr val="tx1"/>
                </a:solidFill>
                <a:effectLst/>
                <a:latin typeface="+mn-lt"/>
                <a:ea typeface="+mn-ea"/>
                <a:cs typeface="+mn-cs"/>
              </a:rPr>
              <a:t> no choice but to</a:t>
            </a:r>
            <a:r>
              <a:rPr lang="en-CA" sz="1200" kern="1200" dirty="0">
                <a:solidFill>
                  <a:schemeClr val="tx1"/>
                </a:solidFill>
                <a:effectLst/>
                <a:latin typeface="+mn-lt"/>
                <a:ea typeface="+mn-ea"/>
                <a:cs typeface="+mn-cs"/>
              </a:rPr>
              <a:t> work at several facilities to support their families, carrying workload assignments of 12-15 residents per shift – a number far exceeding </a:t>
            </a:r>
            <a:r>
              <a:rPr lang="en-CA" sz="1200" u="sng" kern="1200" dirty="0">
                <a:solidFill>
                  <a:schemeClr val="tx1"/>
                </a:solidFill>
                <a:effectLst/>
                <a:latin typeface="+mn-lt"/>
                <a:ea typeface="+mn-ea"/>
                <a:cs typeface="+mn-cs"/>
                <a:hlinkClick r:id="rId5"/>
              </a:rPr>
              <a:t>best-practice recommendations</a:t>
            </a:r>
            <a:r>
              <a:rPr lang="en-CA" sz="1200" kern="1200" dirty="0">
                <a:solidFill>
                  <a:schemeClr val="tx1"/>
                </a:solidFill>
                <a:effectLst/>
                <a:latin typeface="+mn-lt"/>
                <a:ea typeface="+mn-ea"/>
                <a:cs typeface="+mn-cs"/>
              </a:rPr>
              <a:t>.</a:t>
            </a:r>
          </a:p>
          <a:p>
            <a:endParaRPr lang="en-CA" dirty="0"/>
          </a:p>
        </p:txBody>
      </p:sp>
      <p:sp>
        <p:nvSpPr>
          <p:cNvPr id="4" name="Slide Number Placeholder 3"/>
          <p:cNvSpPr>
            <a:spLocks noGrp="1"/>
          </p:cNvSpPr>
          <p:nvPr>
            <p:ph type="sldNum" sz="quarter" idx="10"/>
          </p:nvPr>
        </p:nvSpPr>
        <p:spPr/>
        <p:txBody>
          <a:bodyPr/>
          <a:lstStyle/>
          <a:p>
            <a:fld id="{A8CEA0A1-B481-4F4E-B6D1-1EFCA38BAAE8}" type="slidenum">
              <a:rPr lang="en-CA" smtClean="0"/>
              <a:t>5</a:t>
            </a:fld>
            <a:endParaRPr lang="en-CA"/>
          </a:p>
        </p:txBody>
      </p:sp>
    </p:spTree>
    <p:extLst>
      <p:ext uri="{BB962C8B-B14F-4D97-AF65-F5344CB8AC3E}">
        <p14:creationId xmlns:p14="http://schemas.microsoft.com/office/powerpoint/2010/main" val="304785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Enter COVID-19, with its easy uptake among frail seniors living in congregate settings and often in shared rooms</a:t>
            </a:r>
            <a:r>
              <a:rPr lang="en-CA" sz="1200" kern="1200" baseline="0" dirty="0">
                <a:solidFill>
                  <a:schemeClr val="tx1"/>
                </a:solidFill>
                <a:effectLst/>
                <a:latin typeface="+mn-lt"/>
                <a:ea typeface="+mn-ea"/>
                <a:cs typeface="+mn-cs"/>
              </a:rPr>
              <a:t> and</a:t>
            </a:r>
            <a:r>
              <a:rPr lang="en-CA" sz="1200" kern="1200" dirty="0">
                <a:solidFill>
                  <a:schemeClr val="tx1"/>
                </a:solidFill>
                <a:effectLst/>
                <a:latin typeface="+mn-lt"/>
                <a:ea typeface="+mn-ea"/>
                <a:cs typeface="+mn-cs"/>
              </a:rPr>
              <a:t> into workplace settings where staff commonly work while sick, where they move quickly between residents to manage already unsustainable workloads (making meticulous handwashing between residents difficult).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And where many caregivers have to work part-time and on a casual basis at two or more facilities to make ends meet.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this setting, LTC becomes a breeding ground for the virus to grow and multiply, and left unchecked, it can rapidly overwhelm a facility….and we have all</a:t>
            </a:r>
            <a:r>
              <a:rPr lang="en-CA" sz="1200" kern="1200" baseline="0" dirty="0">
                <a:solidFill>
                  <a:schemeClr val="tx1"/>
                </a:solidFill>
                <a:effectLst/>
                <a:latin typeface="+mn-lt"/>
                <a:ea typeface="+mn-ea"/>
                <a:cs typeface="+mn-cs"/>
              </a:rPr>
              <a:t> read about some of the horror stories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8CEA0A1-B481-4F4E-B6D1-1EFCA38BAAE8}" type="slidenum">
              <a:rPr lang="en-CA" smtClean="0"/>
              <a:t>6</a:t>
            </a:fld>
            <a:endParaRPr lang="en-CA"/>
          </a:p>
        </p:txBody>
      </p:sp>
    </p:spTree>
    <p:extLst>
      <p:ext uri="{BB962C8B-B14F-4D97-AF65-F5344CB8AC3E}">
        <p14:creationId xmlns:p14="http://schemas.microsoft.com/office/powerpoint/2010/main" val="309408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BC, the</a:t>
            </a:r>
            <a:r>
              <a:rPr lang="en-CA" sz="1200" kern="1200" baseline="0" dirty="0">
                <a:solidFill>
                  <a:schemeClr val="tx1"/>
                </a:solidFill>
                <a:effectLst/>
                <a:latin typeface="+mn-lt"/>
                <a:ea typeface="+mn-ea"/>
                <a:cs typeface="+mn-cs"/>
              </a:rPr>
              <a:t> public health response </a:t>
            </a:r>
            <a:r>
              <a:rPr lang="en-CA" sz="1200" kern="1200" dirty="0">
                <a:solidFill>
                  <a:schemeClr val="tx1"/>
                </a:solidFill>
                <a:effectLst/>
                <a:latin typeface="+mn-lt"/>
                <a:ea typeface="+mn-ea"/>
                <a:cs typeface="+mn-cs"/>
              </a:rPr>
              <a:t>has helped to mitigate the course of LTC outbreaks.</a:t>
            </a:r>
          </a:p>
          <a:p>
            <a:endParaRPr lang="en-CA" sz="1200" kern="1200" dirty="0">
              <a:solidFill>
                <a:schemeClr val="tx1"/>
              </a:solidFill>
              <a:effectLst/>
              <a:latin typeface="+mn-lt"/>
              <a:ea typeface="+mn-ea"/>
              <a:cs typeface="+mn-cs"/>
            </a:endParaRPr>
          </a:p>
          <a:p>
            <a:r>
              <a:rPr lang="en-CA" sz="1200" u="sng" kern="1200" dirty="0">
                <a:solidFill>
                  <a:schemeClr val="tx1"/>
                </a:solidFill>
                <a:effectLst/>
                <a:latin typeface="+mn-lt"/>
                <a:ea typeface="+mn-ea"/>
                <a:cs typeface="+mn-cs"/>
                <a:hlinkClick r:id="rId3"/>
              </a:rPr>
              <a:t>This has included</a:t>
            </a:r>
            <a:r>
              <a:rPr lang="en-CA" sz="1200" kern="1200" dirty="0">
                <a:solidFill>
                  <a:schemeClr val="tx1"/>
                </a:solidFill>
                <a:effectLst/>
                <a:latin typeface="+mn-lt"/>
                <a:ea typeface="+mn-ea"/>
                <a:cs typeface="+mn-cs"/>
              </a:rPr>
              <a:t>: rapid response support teams dispatched to facilities with outbreaks to support infection control education; added hands-on care; the provision of palliative care expertise; a good supply of PPE to ensure staff confidence in their ability to work safely; </a:t>
            </a:r>
            <a:r>
              <a:rPr lang="en-CA" sz="1200" u="sng" kern="1200" dirty="0">
                <a:solidFill>
                  <a:schemeClr val="tx1"/>
                </a:solidFill>
                <a:effectLst/>
                <a:latin typeface="+mn-lt"/>
                <a:ea typeface="+mn-ea"/>
                <a:cs typeface="+mn-cs"/>
                <a:hlinkClick r:id="rId3"/>
              </a:rPr>
              <a:t>and widespread testing and contact tracing</a:t>
            </a:r>
            <a:r>
              <a:rPr lang="en-CA" sz="1200" kern="1200" dirty="0">
                <a:solidFill>
                  <a:schemeClr val="tx1"/>
                </a:solidFill>
                <a:effectLst/>
                <a:latin typeface="+mn-lt"/>
                <a:ea typeface="+mn-ea"/>
                <a:cs typeface="+mn-cs"/>
              </a:rPr>
              <a:t>.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addition to the above measures, and </a:t>
            </a:r>
            <a:r>
              <a:rPr lang="en-CA" sz="1200" b="1" i="1" kern="1200" dirty="0">
                <a:solidFill>
                  <a:schemeClr val="tx1"/>
                </a:solidFill>
                <a:effectLst/>
                <a:latin typeface="+mn-lt"/>
                <a:ea typeface="+mn-ea"/>
                <a:cs typeface="+mn-cs"/>
              </a:rPr>
              <a:t>as</a:t>
            </a:r>
            <a:r>
              <a:rPr lang="en-CA" sz="1200" kern="1200" dirty="0">
                <a:solidFill>
                  <a:schemeClr val="tx1"/>
                </a:solidFill>
                <a:effectLst/>
                <a:latin typeface="+mn-lt"/>
                <a:ea typeface="+mn-ea"/>
                <a:cs typeface="+mn-cs"/>
              </a:rPr>
              <a:t> important has been stabilization of the workforce </a:t>
            </a:r>
            <a:r>
              <a:rPr lang="en-CA" sz="1200" u="sng" kern="1200" dirty="0">
                <a:solidFill>
                  <a:schemeClr val="tx1"/>
                </a:solidFill>
                <a:effectLst/>
                <a:latin typeface="+mn-lt"/>
                <a:ea typeface="+mn-ea"/>
                <a:cs typeface="+mn-cs"/>
                <a:hlinkClick r:id="rId4"/>
              </a:rPr>
              <a:t>by raising the wages,</a:t>
            </a:r>
            <a:r>
              <a:rPr lang="en-CA" sz="1200" u="sng" kern="1200" baseline="0" dirty="0">
                <a:solidFill>
                  <a:schemeClr val="tx1"/>
                </a:solidFill>
                <a:effectLst/>
                <a:latin typeface="+mn-lt"/>
                <a:ea typeface="+mn-ea"/>
                <a:cs typeface="+mn-cs"/>
                <a:hlinkClick r:id="rId4"/>
              </a:rPr>
              <a:t> </a:t>
            </a:r>
            <a:r>
              <a:rPr lang="en-CA" sz="1200" u="sng" kern="1200" dirty="0">
                <a:solidFill>
                  <a:schemeClr val="tx1"/>
                </a:solidFill>
                <a:effectLst/>
                <a:latin typeface="+mn-lt"/>
                <a:ea typeface="+mn-ea"/>
                <a:cs typeface="+mn-cs"/>
                <a:hlinkClick r:id="rId4"/>
              </a:rPr>
              <a:t>improving working conditions</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5"/>
              </a:rPr>
              <a:t>and restricting staff to work at one facility,</a:t>
            </a:r>
            <a:r>
              <a:rPr lang="en-CA" sz="1200" u="none"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to reduce inter-facility spread</a:t>
            </a:r>
            <a:r>
              <a:rPr lang="en-CA" sz="1200" u="none" kern="1200" baseline="0" dirty="0">
                <a:solidFill>
                  <a:schemeClr val="tx1"/>
                </a:solidFill>
                <a:effectLst/>
                <a:latin typeface="+mn-lt"/>
                <a:ea typeface="+mn-ea"/>
                <a:cs typeface="+mn-cs"/>
              </a:rPr>
              <a:t> </a:t>
            </a:r>
          </a:p>
          <a:p>
            <a:endParaRPr lang="en-CA" sz="1200" u="none" kern="1200" baseline="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strategy is part of a public health order that will last for only six months. </a:t>
            </a:r>
          </a:p>
          <a:p>
            <a:r>
              <a:rPr lang="en-CA" sz="1200" kern="1200" dirty="0">
                <a:solidFill>
                  <a:schemeClr val="tx1"/>
                </a:solidFill>
                <a:effectLst/>
                <a:latin typeface="+mn-lt"/>
                <a:ea typeface="+mn-ea"/>
                <a:cs typeface="+mn-cs"/>
              </a:rPr>
              <a:t>But </a:t>
            </a:r>
            <a:r>
              <a:rPr lang="en-CA" sz="1200" kern="1200" dirty="0" err="1">
                <a:solidFill>
                  <a:schemeClr val="tx1"/>
                </a:solidFill>
                <a:effectLst/>
                <a:latin typeface="+mn-lt"/>
                <a:ea typeface="+mn-ea"/>
                <a:cs typeface="+mn-cs"/>
              </a:rPr>
              <a:t>tt</a:t>
            </a:r>
            <a:r>
              <a:rPr lang="en-CA" sz="1200" kern="1200" dirty="0">
                <a:solidFill>
                  <a:schemeClr val="tx1"/>
                </a:solidFill>
                <a:effectLst/>
                <a:latin typeface="+mn-lt"/>
                <a:ea typeface="+mn-ea"/>
                <a:cs typeface="+mn-cs"/>
              </a:rPr>
              <a:t> is hard to see how it will be possible to turn this evidence-informed policy backwards after the massive public dialogue on the importance of these workers.</a:t>
            </a:r>
          </a:p>
          <a:p>
            <a:endParaRPr lang="en-CA" dirty="0"/>
          </a:p>
        </p:txBody>
      </p:sp>
      <p:sp>
        <p:nvSpPr>
          <p:cNvPr id="4" name="Slide Number Placeholder 3"/>
          <p:cNvSpPr>
            <a:spLocks noGrp="1"/>
          </p:cNvSpPr>
          <p:nvPr>
            <p:ph type="sldNum" sz="quarter" idx="10"/>
          </p:nvPr>
        </p:nvSpPr>
        <p:spPr/>
        <p:txBody>
          <a:bodyPr/>
          <a:lstStyle/>
          <a:p>
            <a:fld id="{A8CEA0A1-B481-4F4E-B6D1-1EFCA38BAAE8}" type="slidenum">
              <a:rPr lang="en-CA" smtClean="0"/>
              <a:t>7</a:t>
            </a:fld>
            <a:endParaRPr lang="en-CA"/>
          </a:p>
        </p:txBody>
      </p:sp>
    </p:spTree>
    <p:extLst>
      <p:ext uri="{BB962C8B-B14F-4D97-AF65-F5344CB8AC3E}">
        <p14:creationId xmlns:p14="http://schemas.microsoft.com/office/powerpoint/2010/main" val="378209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Public investment in for-profit-owned care homes should no longer be considered a credible policy option, nor should low wages, poor working conditions and high resident-to-staff ratios. It is also essential for government to mandate and fund resident-to-staff ratios consistent with the best evidence and a staffing model to accommodate the greater inefficiency associated with meticulous infection control (frequent handwashing, proper donning and doffing of PPE).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Finally, we need to consider greater public financing of less institutionalized models of care using robust home care to support families who choose to and are able to provide care to frail loved ones at home.</a:t>
            </a:r>
          </a:p>
          <a:p>
            <a:endParaRPr lang="en-CA" dirty="0"/>
          </a:p>
        </p:txBody>
      </p:sp>
      <p:sp>
        <p:nvSpPr>
          <p:cNvPr id="4" name="Slide Number Placeholder 3"/>
          <p:cNvSpPr>
            <a:spLocks noGrp="1"/>
          </p:cNvSpPr>
          <p:nvPr>
            <p:ph type="sldNum" sz="quarter" idx="10"/>
          </p:nvPr>
        </p:nvSpPr>
        <p:spPr/>
        <p:txBody>
          <a:bodyPr/>
          <a:lstStyle/>
          <a:p>
            <a:fld id="{A8CEA0A1-B481-4F4E-B6D1-1EFCA38BAAE8}" type="slidenum">
              <a:rPr lang="en-CA" smtClean="0"/>
              <a:t>8</a:t>
            </a:fld>
            <a:endParaRPr lang="en-CA"/>
          </a:p>
        </p:txBody>
      </p:sp>
    </p:spTree>
    <p:extLst>
      <p:ext uri="{BB962C8B-B14F-4D97-AF65-F5344CB8AC3E}">
        <p14:creationId xmlns:p14="http://schemas.microsoft.com/office/powerpoint/2010/main" val="31773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BA4B36D-98B2-4155-87AA-F499EA385809}" type="datetimeFigureOut">
              <a:rPr lang="en-CA" smtClean="0"/>
              <a:t>2020-05-27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9EB685-FD74-4274-8F62-B3AA28CD6795}" type="slidenum">
              <a:rPr lang="en-CA" smtClean="0"/>
              <a:t>‹#›</a:t>
            </a:fld>
            <a:endParaRPr lang="en-CA"/>
          </a:p>
        </p:txBody>
      </p:sp>
    </p:spTree>
    <p:extLst>
      <p:ext uri="{BB962C8B-B14F-4D97-AF65-F5344CB8AC3E}">
        <p14:creationId xmlns:p14="http://schemas.microsoft.com/office/powerpoint/2010/main" val="77324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BA4B36D-98B2-4155-87AA-F499EA385809}" type="datetimeFigureOut">
              <a:rPr lang="en-CA" smtClean="0"/>
              <a:t>2020-05-27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9EB685-FD74-4274-8F62-B3AA28CD6795}" type="slidenum">
              <a:rPr lang="en-CA" smtClean="0"/>
              <a:t>‹#›</a:t>
            </a:fld>
            <a:endParaRPr lang="en-CA"/>
          </a:p>
        </p:txBody>
      </p:sp>
    </p:spTree>
    <p:extLst>
      <p:ext uri="{BB962C8B-B14F-4D97-AF65-F5344CB8AC3E}">
        <p14:creationId xmlns:p14="http://schemas.microsoft.com/office/powerpoint/2010/main" val="42150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BA4B36D-98B2-4155-87AA-F499EA385809}" type="datetimeFigureOut">
              <a:rPr lang="en-CA" smtClean="0"/>
              <a:t>2020-05-27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9EB685-FD74-4274-8F62-B3AA28CD6795}" type="slidenum">
              <a:rPr lang="en-CA" smtClean="0"/>
              <a:t>‹#›</a:t>
            </a:fld>
            <a:endParaRPr lang="en-CA"/>
          </a:p>
        </p:txBody>
      </p:sp>
    </p:spTree>
    <p:extLst>
      <p:ext uri="{BB962C8B-B14F-4D97-AF65-F5344CB8AC3E}">
        <p14:creationId xmlns:p14="http://schemas.microsoft.com/office/powerpoint/2010/main" val="331924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BA4B36D-98B2-4155-87AA-F499EA385809}" type="datetimeFigureOut">
              <a:rPr lang="en-CA" smtClean="0"/>
              <a:t>2020-05-27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9EB685-FD74-4274-8F62-B3AA28CD6795}" type="slidenum">
              <a:rPr lang="en-CA" smtClean="0"/>
              <a:t>‹#›</a:t>
            </a:fld>
            <a:endParaRPr lang="en-CA"/>
          </a:p>
        </p:txBody>
      </p:sp>
    </p:spTree>
    <p:extLst>
      <p:ext uri="{BB962C8B-B14F-4D97-AF65-F5344CB8AC3E}">
        <p14:creationId xmlns:p14="http://schemas.microsoft.com/office/powerpoint/2010/main" val="387660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A4B36D-98B2-4155-87AA-F499EA385809}" type="datetimeFigureOut">
              <a:rPr lang="en-CA" smtClean="0"/>
              <a:t>2020-05-27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9EB685-FD74-4274-8F62-B3AA28CD6795}" type="slidenum">
              <a:rPr lang="en-CA" smtClean="0"/>
              <a:t>‹#›</a:t>
            </a:fld>
            <a:endParaRPr lang="en-CA"/>
          </a:p>
        </p:txBody>
      </p:sp>
    </p:spTree>
    <p:extLst>
      <p:ext uri="{BB962C8B-B14F-4D97-AF65-F5344CB8AC3E}">
        <p14:creationId xmlns:p14="http://schemas.microsoft.com/office/powerpoint/2010/main" val="332261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BA4B36D-98B2-4155-87AA-F499EA385809}" type="datetimeFigureOut">
              <a:rPr lang="en-CA" smtClean="0"/>
              <a:t>2020-05-27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9EB685-FD74-4274-8F62-B3AA28CD6795}" type="slidenum">
              <a:rPr lang="en-CA" smtClean="0"/>
              <a:t>‹#›</a:t>
            </a:fld>
            <a:endParaRPr lang="en-CA"/>
          </a:p>
        </p:txBody>
      </p:sp>
    </p:spTree>
    <p:extLst>
      <p:ext uri="{BB962C8B-B14F-4D97-AF65-F5344CB8AC3E}">
        <p14:creationId xmlns:p14="http://schemas.microsoft.com/office/powerpoint/2010/main" val="248113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BA4B36D-98B2-4155-87AA-F499EA385809}" type="datetimeFigureOut">
              <a:rPr lang="en-CA" smtClean="0"/>
              <a:t>2020-05-27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D9EB685-FD74-4274-8F62-B3AA28CD6795}" type="slidenum">
              <a:rPr lang="en-CA" smtClean="0"/>
              <a:t>‹#›</a:t>
            </a:fld>
            <a:endParaRPr lang="en-CA"/>
          </a:p>
        </p:txBody>
      </p:sp>
    </p:spTree>
    <p:extLst>
      <p:ext uri="{BB962C8B-B14F-4D97-AF65-F5344CB8AC3E}">
        <p14:creationId xmlns:p14="http://schemas.microsoft.com/office/powerpoint/2010/main" val="311563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BA4B36D-98B2-4155-87AA-F499EA385809}" type="datetimeFigureOut">
              <a:rPr lang="en-CA" smtClean="0"/>
              <a:t>2020-05-27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D9EB685-FD74-4274-8F62-B3AA28CD6795}" type="slidenum">
              <a:rPr lang="en-CA" smtClean="0"/>
              <a:t>‹#›</a:t>
            </a:fld>
            <a:endParaRPr lang="en-CA"/>
          </a:p>
        </p:txBody>
      </p:sp>
    </p:spTree>
    <p:extLst>
      <p:ext uri="{BB962C8B-B14F-4D97-AF65-F5344CB8AC3E}">
        <p14:creationId xmlns:p14="http://schemas.microsoft.com/office/powerpoint/2010/main" val="157906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4B36D-98B2-4155-87AA-F499EA385809}" type="datetimeFigureOut">
              <a:rPr lang="en-CA" smtClean="0"/>
              <a:t>2020-05-27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D9EB685-FD74-4274-8F62-B3AA28CD6795}" type="slidenum">
              <a:rPr lang="en-CA" smtClean="0"/>
              <a:t>‹#›</a:t>
            </a:fld>
            <a:endParaRPr lang="en-CA"/>
          </a:p>
        </p:txBody>
      </p:sp>
    </p:spTree>
    <p:extLst>
      <p:ext uri="{BB962C8B-B14F-4D97-AF65-F5344CB8AC3E}">
        <p14:creationId xmlns:p14="http://schemas.microsoft.com/office/powerpoint/2010/main" val="143789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A4B36D-98B2-4155-87AA-F499EA385809}" type="datetimeFigureOut">
              <a:rPr lang="en-CA" smtClean="0"/>
              <a:t>2020-05-27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9EB685-FD74-4274-8F62-B3AA28CD6795}" type="slidenum">
              <a:rPr lang="en-CA" smtClean="0"/>
              <a:t>‹#›</a:t>
            </a:fld>
            <a:endParaRPr lang="en-CA"/>
          </a:p>
        </p:txBody>
      </p:sp>
    </p:spTree>
    <p:extLst>
      <p:ext uri="{BB962C8B-B14F-4D97-AF65-F5344CB8AC3E}">
        <p14:creationId xmlns:p14="http://schemas.microsoft.com/office/powerpoint/2010/main" val="361240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A4B36D-98B2-4155-87AA-F499EA385809}" type="datetimeFigureOut">
              <a:rPr lang="en-CA" smtClean="0"/>
              <a:t>2020-05-27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9EB685-FD74-4274-8F62-B3AA28CD6795}" type="slidenum">
              <a:rPr lang="en-CA" smtClean="0"/>
              <a:t>‹#›</a:t>
            </a:fld>
            <a:endParaRPr lang="en-CA"/>
          </a:p>
        </p:txBody>
      </p:sp>
    </p:spTree>
    <p:extLst>
      <p:ext uri="{BB962C8B-B14F-4D97-AF65-F5344CB8AC3E}">
        <p14:creationId xmlns:p14="http://schemas.microsoft.com/office/powerpoint/2010/main" val="361443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4B36D-98B2-4155-87AA-F499EA385809}" type="datetimeFigureOut">
              <a:rPr lang="en-CA" smtClean="0"/>
              <a:t>2020-05-27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EB685-FD74-4274-8F62-B3AA28CD6795}" type="slidenum">
              <a:rPr lang="en-CA" smtClean="0"/>
              <a:t>‹#›</a:t>
            </a:fld>
            <a:endParaRPr lang="en-CA"/>
          </a:p>
        </p:txBody>
      </p:sp>
    </p:spTree>
    <p:extLst>
      <p:ext uri="{BB962C8B-B14F-4D97-AF65-F5344CB8AC3E}">
        <p14:creationId xmlns:p14="http://schemas.microsoft.com/office/powerpoint/2010/main" val="198745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3D33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9F5475-78C0-8D48-87B0-8CE0B0B23F89}"/>
              </a:ext>
            </a:extLst>
          </p:cNvPr>
          <p:cNvSpPr>
            <a:spLocks noGrp="1" noChangeArrowheads="1"/>
          </p:cNvSpPr>
          <p:nvPr/>
        </p:nvSpPr>
        <p:spPr bwMode="auto">
          <a:xfrm>
            <a:off x="0" y="852488"/>
            <a:ext cx="9144000" cy="2278062"/>
          </a:xfrm>
          <a:prstGeom prst="rect">
            <a:avLst/>
          </a:prstGeom>
          <a:solidFill>
            <a:schemeClr val="bg1"/>
          </a:solidFill>
          <a:ln>
            <a:noFill/>
          </a:ln>
          <a:effectLst/>
        </p:spPr>
        <p:txBody>
          <a:bodyPr lIns="68580" tIns="34290" rIns="68580" bIns="34290" anchor="ct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Stone Sans Semibold" charset="0"/>
                <a:ea typeface="ＭＳ Ｐゴシック" charset="0"/>
              </a:defRPr>
            </a:lvl2pPr>
            <a:lvl3pPr algn="l" rtl="0" eaLnBrk="1" fontAlgn="base" hangingPunct="1">
              <a:spcBef>
                <a:spcPct val="0"/>
              </a:spcBef>
              <a:spcAft>
                <a:spcPct val="0"/>
              </a:spcAft>
              <a:defRPr sz="2400">
                <a:solidFill>
                  <a:schemeClr val="tx2"/>
                </a:solidFill>
                <a:latin typeface="Stone Sans Semibold" charset="0"/>
                <a:ea typeface="ＭＳ Ｐゴシック" charset="0"/>
              </a:defRPr>
            </a:lvl3pPr>
            <a:lvl4pPr algn="l" rtl="0" eaLnBrk="1" fontAlgn="base" hangingPunct="1">
              <a:spcBef>
                <a:spcPct val="0"/>
              </a:spcBef>
              <a:spcAft>
                <a:spcPct val="0"/>
              </a:spcAft>
              <a:defRPr sz="2400">
                <a:solidFill>
                  <a:schemeClr val="tx2"/>
                </a:solidFill>
                <a:latin typeface="Stone Sans Semibold" charset="0"/>
                <a:ea typeface="ＭＳ Ｐゴシック" charset="0"/>
              </a:defRPr>
            </a:lvl4pPr>
            <a:lvl5pPr algn="l" rtl="0" eaLnBrk="1" fontAlgn="base" hangingPunct="1">
              <a:spcBef>
                <a:spcPct val="0"/>
              </a:spcBef>
              <a:spcAft>
                <a:spcPct val="0"/>
              </a:spcAft>
              <a:defRPr sz="2400">
                <a:solidFill>
                  <a:schemeClr val="tx2"/>
                </a:solidFill>
                <a:latin typeface="Stone Sans Semibold" charset="0"/>
                <a:ea typeface="ＭＳ Ｐゴシック" charset="0"/>
              </a:defRPr>
            </a:lvl5pPr>
            <a:lvl6pPr marL="457200" algn="l" rtl="0" eaLnBrk="1" fontAlgn="base" hangingPunct="1">
              <a:spcBef>
                <a:spcPct val="0"/>
              </a:spcBef>
              <a:spcAft>
                <a:spcPct val="0"/>
              </a:spcAft>
              <a:defRPr sz="2400">
                <a:solidFill>
                  <a:schemeClr val="tx2"/>
                </a:solidFill>
                <a:latin typeface="Stone Sans Semibold" charset="0"/>
                <a:ea typeface="ＭＳ Ｐゴシック" charset="0"/>
              </a:defRPr>
            </a:lvl6pPr>
            <a:lvl7pPr marL="914400" algn="l" rtl="0" eaLnBrk="1" fontAlgn="base" hangingPunct="1">
              <a:spcBef>
                <a:spcPct val="0"/>
              </a:spcBef>
              <a:spcAft>
                <a:spcPct val="0"/>
              </a:spcAft>
              <a:defRPr sz="2400">
                <a:solidFill>
                  <a:schemeClr val="tx2"/>
                </a:solidFill>
                <a:latin typeface="Stone Sans Semibold" charset="0"/>
                <a:ea typeface="ＭＳ Ｐゴシック" charset="0"/>
              </a:defRPr>
            </a:lvl7pPr>
            <a:lvl8pPr marL="1371600" algn="l" rtl="0" eaLnBrk="1" fontAlgn="base" hangingPunct="1">
              <a:spcBef>
                <a:spcPct val="0"/>
              </a:spcBef>
              <a:spcAft>
                <a:spcPct val="0"/>
              </a:spcAft>
              <a:defRPr sz="2400">
                <a:solidFill>
                  <a:schemeClr val="tx2"/>
                </a:solidFill>
                <a:latin typeface="Stone Sans Semibold" charset="0"/>
                <a:ea typeface="ＭＳ Ｐゴシック" charset="0"/>
              </a:defRPr>
            </a:lvl8pPr>
            <a:lvl9pPr marL="1828800" algn="l" rtl="0" eaLnBrk="1" fontAlgn="base" hangingPunct="1">
              <a:spcBef>
                <a:spcPct val="0"/>
              </a:spcBef>
              <a:spcAft>
                <a:spcPct val="0"/>
              </a:spcAft>
              <a:defRPr sz="2400">
                <a:solidFill>
                  <a:schemeClr val="tx2"/>
                </a:solidFill>
                <a:latin typeface="Stone Sans Semibold" charset="0"/>
                <a:ea typeface="ＭＳ Ｐゴシック" charset="0"/>
              </a:defRPr>
            </a:lvl9pPr>
          </a:lstStyle>
          <a:p>
            <a:pPr algn="ctr">
              <a:defRPr/>
            </a:pPr>
            <a:br>
              <a:rPr lang="en-CA" sz="4800" b="1" dirty="0">
                <a:solidFill>
                  <a:srgbClr val="A11D69"/>
                </a:solidFill>
                <a:latin typeface="Open Sans" panose="020B0606030504020204" pitchFamily="34" charset="0"/>
                <a:ea typeface="Open Sans" panose="020B0606030504020204" pitchFamily="34" charset="0"/>
                <a:cs typeface="Open Sans" panose="020B0606030504020204" pitchFamily="34" charset="0"/>
              </a:rPr>
            </a:br>
            <a:r>
              <a:rPr lang="en-CA" sz="4800" b="1" dirty="0">
                <a:solidFill>
                  <a:srgbClr val="A11D69"/>
                </a:solidFill>
                <a:latin typeface="Open Sans" panose="020B0606030504020204" pitchFamily="34" charset="0"/>
                <a:ea typeface="Open Sans" panose="020B0606030504020204" pitchFamily="34" charset="0"/>
                <a:cs typeface="Open Sans" panose="020B0606030504020204" pitchFamily="34" charset="0"/>
              </a:rPr>
              <a:t>COVID-19 and </a:t>
            </a:r>
            <a:br>
              <a:rPr lang="en-CA" sz="4800" b="1" dirty="0">
                <a:solidFill>
                  <a:srgbClr val="A11D69"/>
                </a:solidFill>
                <a:latin typeface="Open Sans" panose="020B0606030504020204" pitchFamily="34" charset="0"/>
                <a:ea typeface="Open Sans" panose="020B0606030504020204" pitchFamily="34" charset="0"/>
                <a:cs typeface="Open Sans" panose="020B0606030504020204" pitchFamily="34" charset="0"/>
              </a:rPr>
            </a:br>
            <a:r>
              <a:rPr lang="en-CA" sz="4800" b="1" dirty="0">
                <a:solidFill>
                  <a:srgbClr val="A11D69"/>
                </a:solidFill>
                <a:latin typeface="Open Sans" panose="020B0606030504020204" pitchFamily="34" charset="0"/>
                <a:ea typeface="Open Sans" panose="020B0606030504020204" pitchFamily="34" charset="0"/>
                <a:cs typeface="Open Sans" panose="020B0606030504020204" pitchFamily="34" charset="0"/>
              </a:rPr>
              <a:t>LONG-TERM CARE</a:t>
            </a:r>
            <a:br>
              <a:rPr lang="en-CA" sz="3800"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339" name="TextBox 1">
            <a:extLst>
              <a:ext uri="{FF2B5EF4-FFF2-40B4-BE49-F238E27FC236}">
                <a16:creationId xmlns:a16="http://schemas.microsoft.com/office/drawing/2014/main" id="{7B5D9784-398D-BB44-9F34-16CF9AA0AF93}"/>
              </a:ext>
            </a:extLst>
          </p:cNvPr>
          <p:cNvSpPr txBox="1">
            <a:spLocks noChangeArrowheads="1"/>
          </p:cNvSpPr>
          <p:nvPr/>
        </p:nvSpPr>
        <p:spPr bwMode="auto">
          <a:xfrm>
            <a:off x="0" y="3429000"/>
            <a:ext cx="9144000" cy="1323439"/>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br>
              <a:rPr lang="en-US" altLang="en-US" i="1" dirty="0">
                <a:solidFill>
                  <a:schemeClr val="bg1"/>
                </a:solidFill>
                <a:latin typeface="+mj-lt"/>
              </a:rPr>
            </a:br>
            <a:r>
              <a:rPr lang="en-US" altLang="en-US" sz="3200" i="1" dirty="0">
                <a:latin typeface="Open Sans" panose="020B0606030504020204" pitchFamily="34" charset="0"/>
                <a:ea typeface="Open Sans" panose="020B0606030504020204" pitchFamily="34" charset="0"/>
                <a:cs typeface="Open Sans" panose="020B0606030504020204" pitchFamily="34" charset="0"/>
              </a:rPr>
              <a:t>Dr. Margaret </a:t>
            </a:r>
            <a:r>
              <a:rPr lang="en-US" altLang="en-US" sz="3200" i="1" dirty="0" err="1">
                <a:latin typeface="Open Sans" panose="020B0606030504020204" pitchFamily="34" charset="0"/>
                <a:ea typeface="Open Sans" panose="020B0606030504020204" pitchFamily="34" charset="0"/>
                <a:cs typeface="Open Sans" panose="020B0606030504020204" pitchFamily="34" charset="0"/>
              </a:rPr>
              <a:t>Mcgregor</a:t>
            </a:r>
            <a:endParaRPr lang="en-US" altLang="en-US" sz="3200" i="1" dirty="0">
              <a:latin typeface="Open Sans" panose="020B0606030504020204" pitchFamily="34" charset="0"/>
              <a:ea typeface="Open Sans" panose="020B0606030504020204" pitchFamily="34" charset="0"/>
              <a:cs typeface="Open Sans" panose="020B0606030504020204" pitchFamily="34" charset="0"/>
            </a:endParaRPr>
          </a:p>
          <a:p>
            <a:pPr algn="ctr">
              <a:defRPr/>
            </a:pPr>
            <a:endParaRPr lang="en-US" altLang="en-US" dirty="0"/>
          </a:p>
        </p:txBody>
      </p:sp>
      <p:grpSp>
        <p:nvGrpSpPr>
          <p:cNvPr id="14340" name="Group 1">
            <a:extLst>
              <a:ext uri="{FF2B5EF4-FFF2-40B4-BE49-F238E27FC236}">
                <a16:creationId xmlns:a16="http://schemas.microsoft.com/office/drawing/2014/main" id="{976FE3DE-03D9-DB41-9B96-90E76B85355F}"/>
              </a:ext>
            </a:extLst>
          </p:cNvPr>
          <p:cNvGrpSpPr>
            <a:grpSpLocks/>
          </p:cNvGrpSpPr>
          <p:nvPr/>
        </p:nvGrpSpPr>
        <p:grpSpPr bwMode="auto">
          <a:xfrm>
            <a:off x="1331913" y="4941888"/>
            <a:ext cx="7620000" cy="1752600"/>
            <a:chOff x="1524000" y="5922085"/>
            <a:chExt cx="7620000" cy="1752600"/>
          </a:xfrm>
        </p:grpSpPr>
        <p:pic>
          <p:nvPicPr>
            <p:cNvPr id="14341" name="Picture 2">
              <a:extLst>
                <a:ext uri="{FF2B5EF4-FFF2-40B4-BE49-F238E27FC236}">
                  <a16:creationId xmlns:a16="http://schemas.microsoft.com/office/drawing/2014/main" id="{1ACBBF05-ED2C-844F-B0D8-2974B444B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922085"/>
              <a:ext cx="7620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7AB1368-D27A-1948-B6B7-9564592F782E}"/>
                </a:ext>
              </a:extLst>
            </p:cNvPr>
            <p:cNvSpPr/>
            <p:nvPr/>
          </p:nvSpPr>
          <p:spPr>
            <a:xfrm>
              <a:off x="1524000" y="6023685"/>
              <a:ext cx="3216275" cy="1651000"/>
            </a:xfrm>
            <a:prstGeom prst="rect">
              <a:avLst/>
            </a:prstGeom>
            <a:solidFill>
              <a:srgbClr val="C3D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770099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long-term care?</a:t>
            </a:r>
          </a:p>
        </p:txBody>
      </p:sp>
      <p:sp>
        <p:nvSpPr>
          <p:cNvPr id="3" name="Content Placeholder 2"/>
          <p:cNvSpPr>
            <a:spLocks noGrp="1"/>
          </p:cNvSpPr>
          <p:nvPr>
            <p:ph idx="1"/>
          </p:nvPr>
        </p:nvSpPr>
        <p:spPr/>
        <p:txBody>
          <a:bodyPr/>
          <a:lstStyle/>
          <a:p>
            <a:r>
              <a:rPr lang="en-CA" dirty="0"/>
              <a:t>Who lives there?</a:t>
            </a:r>
          </a:p>
          <a:p>
            <a:r>
              <a:rPr lang="en-CA" dirty="0"/>
              <a:t>How do we fund long-term care?</a:t>
            </a:r>
          </a:p>
          <a:p>
            <a:r>
              <a:rPr lang="en-CA" dirty="0"/>
              <a:t>Who delivers the care?</a:t>
            </a:r>
          </a:p>
          <a:p>
            <a:endParaRPr lang="en-CA" dirty="0"/>
          </a:p>
        </p:txBody>
      </p:sp>
    </p:spTree>
    <p:extLst>
      <p:ext uri="{BB962C8B-B14F-4D97-AF65-F5344CB8AC3E}">
        <p14:creationId xmlns:p14="http://schemas.microsoft.com/office/powerpoint/2010/main" val="116791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0"/>
            <a:ext cx="8839200" cy="1524000"/>
          </a:xfrm>
          <a:noFill/>
        </p:spPr>
        <p:txBody>
          <a:bodyPr lIns="90488" tIns="44450" rIns="90488" bIns="44450" anchor="b"/>
          <a:lstStyle/>
          <a:p>
            <a:pPr eaLnBrk="1" hangingPunct="1"/>
            <a:r>
              <a:rPr lang="en-US" altLang="en-US" sz="3400" b="1">
                <a:solidFill>
                  <a:schemeClr val="tx1"/>
                </a:solidFill>
              </a:rPr>
              <a:t>NURSING HOME OWNERSHIP </a:t>
            </a:r>
            <a:br>
              <a:rPr lang="en-US" altLang="en-US" sz="3400" b="1">
                <a:solidFill>
                  <a:schemeClr val="tx1"/>
                </a:solidFill>
              </a:rPr>
            </a:br>
            <a:r>
              <a:rPr lang="en-US" altLang="en-US" sz="3400" b="1">
                <a:solidFill>
                  <a:schemeClr val="tx1"/>
                </a:solidFill>
              </a:rPr>
              <a:t>AND QUALITY</a:t>
            </a:r>
            <a:r>
              <a:rPr lang="en-US" altLang="en-US" sz="3400" b="1">
                <a:solidFill>
                  <a:srgbClr val="FFFF00"/>
                </a:solidFill>
              </a:rPr>
              <a:t>  </a:t>
            </a:r>
          </a:p>
        </p:txBody>
      </p:sp>
      <p:sp>
        <p:nvSpPr>
          <p:cNvPr id="21507" name="Rectangle 3"/>
          <p:cNvSpPr>
            <a:spLocks noGrp="1" noChangeArrowheads="1"/>
          </p:cNvSpPr>
          <p:nvPr>
            <p:ph sz="half" idx="1"/>
          </p:nvPr>
        </p:nvSpPr>
        <p:spPr>
          <a:xfrm>
            <a:off x="304800" y="1773238"/>
            <a:ext cx="4191000" cy="5084762"/>
          </a:xfrm>
        </p:spPr>
        <p:txBody>
          <a:bodyPr lIns="90488" tIns="44450" rIns="90488" bIns="44450">
            <a:normAutofit fontScale="92500" lnSpcReduction="10000"/>
          </a:bodyPr>
          <a:lstStyle/>
          <a:p>
            <a:pPr eaLnBrk="1" hangingPunct="1">
              <a:lnSpc>
                <a:spcPct val="80000"/>
              </a:lnSpc>
            </a:pPr>
            <a:r>
              <a:rPr lang="en-US" altLang="en-US" sz="2400" b="1" dirty="0"/>
              <a:t>Shapiro &amp; Tate 1995</a:t>
            </a:r>
          </a:p>
          <a:p>
            <a:pPr eaLnBrk="1" hangingPunct="1">
              <a:lnSpc>
                <a:spcPct val="80000"/>
              </a:lnSpc>
            </a:pPr>
            <a:r>
              <a:rPr lang="en-US" altLang="en-US" sz="2400" b="1" dirty="0"/>
              <a:t>Grabowski &amp; </a:t>
            </a:r>
            <a:r>
              <a:rPr lang="en-US" altLang="en-US" sz="2400" b="1" dirty="0" err="1"/>
              <a:t>Hirth</a:t>
            </a:r>
            <a:r>
              <a:rPr lang="en-US" altLang="en-US" sz="2400" b="1" dirty="0"/>
              <a:t> 03</a:t>
            </a:r>
          </a:p>
          <a:p>
            <a:pPr eaLnBrk="1" hangingPunct="1">
              <a:lnSpc>
                <a:spcPct val="80000"/>
              </a:lnSpc>
            </a:pPr>
            <a:r>
              <a:rPr lang="en-US" altLang="en-US" sz="2400" b="1" dirty="0"/>
              <a:t>O’Neill et al., 03</a:t>
            </a:r>
          </a:p>
          <a:p>
            <a:pPr eaLnBrk="1" hangingPunct="1">
              <a:lnSpc>
                <a:spcPct val="80000"/>
              </a:lnSpc>
            </a:pPr>
            <a:r>
              <a:rPr lang="en-US" altLang="en-US" sz="2400" b="1" dirty="0"/>
              <a:t>Harrington et al. 01, 02, 07</a:t>
            </a:r>
          </a:p>
          <a:p>
            <a:pPr eaLnBrk="1" hangingPunct="1">
              <a:lnSpc>
                <a:spcPct val="80000"/>
              </a:lnSpc>
            </a:pPr>
            <a:r>
              <a:rPr lang="en-US" altLang="en-US" sz="2400" b="1" dirty="0"/>
              <a:t>Grabowski &amp; Stevenson 08</a:t>
            </a:r>
          </a:p>
          <a:p>
            <a:pPr eaLnBrk="1" hangingPunct="1">
              <a:lnSpc>
                <a:spcPct val="80000"/>
              </a:lnSpc>
            </a:pPr>
            <a:r>
              <a:rPr lang="en-US" altLang="en-US" sz="2400" b="1" dirty="0" err="1"/>
              <a:t>Santerre</a:t>
            </a:r>
            <a:r>
              <a:rPr lang="en-US" altLang="en-US" sz="2400" b="1" dirty="0"/>
              <a:t> &amp; Vernon 07-08</a:t>
            </a:r>
          </a:p>
          <a:p>
            <a:pPr eaLnBrk="1" hangingPunct="1">
              <a:lnSpc>
                <a:spcPct val="80000"/>
              </a:lnSpc>
            </a:pPr>
            <a:r>
              <a:rPr lang="en-US" altLang="en-US" sz="2400" b="1" dirty="0"/>
              <a:t>McGregor et al., 05, 06, 10, 11</a:t>
            </a:r>
          </a:p>
          <a:p>
            <a:pPr eaLnBrk="1" hangingPunct="1">
              <a:lnSpc>
                <a:spcPct val="80000"/>
              </a:lnSpc>
            </a:pPr>
            <a:r>
              <a:rPr lang="en-US" altLang="en-US" sz="2400" b="1" dirty="0"/>
              <a:t>Berta et al., 06</a:t>
            </a:r>
          </a:p>
          <a:p>
            <a:pPr eaLnBrk="1" hangingPunct="1">
              <a:lnSpc>
                <a:spcPct val="80000"/>
              </a:lnSpc>
            </a:pPr>
            <a:r>
              <a:rPr lang="en-US" altLang="en-US" sz="2400" b="1" dirty="0" err="1"/>
              <a:t>Amirkhanyan</a:t>
            </a:r>
            <a:r>
              <a:rPr lang="en-US" altLang="en-US" sz="2400" b="1" dirty="0"/>
              <a:t> et al 08</a:t>
            </a:r>
          </a:p>
          <a:p>
            <a:pPr>
              <a:lnSpc>
                <a:spcPct val="80000"/>
              </a:lnSpc>
            </a:pPr>
            <a:r>
              <a:rPr lang="en-US" altLang="en-US" sz="2400" b="1" dirty="0"/>
              <a:t>Grabowski et al., 13</a:t>
            </a:r>
          </a:p>
          <a:p>
            <a:pPr eaLnBrk="1" hangingPunct="1">
              <a:lnSpc>
                <a:spcPct val="80000"/>
              </a:lnSpc>
            </a:pPr>
            <a:r>
              <a:rPr lang="en-US" altLang="en-US" sz="2400" b="1" dirty="0"/>
              <a:t>Tanuseputro et al., 16 </a:t>
            </a:r>
          </a:p>
        </p:txBody>
      </p:sp>
      <p:sp>
        <p:nvSpPr>
          <p:cNvPr id="21508" name="Rectangle 4"/>
          <p:cNvSpPr>
            <a:spLocks noGrp="1" noChangeArrowheads="1"/>
          </p:cNvSpPr>
          <p:nvPr>
            <p:ph sz="half" idx="2"/>
          </p:nvPr>
        </p:nvSpPr>
        <p:spPr>
          <a:xfrm>
            <a:off x="4643438" y="1773238"/>
            <a:ext cx="4191000" cy="4635500"/>
          </a:xfrm>
        </p:spPr>
        <p:txBody>
          <a:bodyPr lIns="90488" tIns="44450" rIns="90488" bIns="44450">
            <a:normAutofit fontScale="92500" lnSpcReduction="10000"/>
          </a:bodyPr>
          <a:lstStyle/>
          <a:p>
            <a:pPr eaLnBrk="1" hangingPunct="1"/>
            <a:r>
              <a:rPr lang="en-US" altLang="en-US" sz="2400" b="1" dirty="0" err="1"/>
              <a:t>Hillmer</a:t>
            </a:r>
            <a:r>
              <a:rPr lang="en-US" altLang="en-US" sz="2400" b="1" dirty="0"/>
              <a:t> et al MCRR 05</a:t>
            </a:r>
          </a:p>
          <a:p>
            <a:pPr lvl="1" eaLnBrk="1" hangingPunct="1"/>
            <a:r>
              <a:rPr lang="en-US" altLang="en-US" sz="2000" b="1" dirty="0"/>
              <a:t>38 studies with 81 results</a:t>
            </a:r>
          </a:p>
          <a:p>
            <a:pPr lvl="1" eaLnBrk="1" hangingPunct="1"/>
            <a:r>
              <a:rPr lang="en-US" altLang="en-US" sz="2000" b="1" dirty="0"/>
              <a:t>6 showed NFPs with lower quality and 33 showed FPs with lower quality</a:t>
            </a:r>
          </a:p>
          <a:p>
            <a:pPr eaLnBrk="1" hangingPunct="1"/>
            <a:r>
              <a:rPr lang="en-US" altLang="en-US" sz="2400" b="1" dirty="0" err="1"/>
              <a:t>Commondore</a:t>
            </a:r>
            <a:r>
              <a:rPr lang="en-US" altLang="en-US" sz="2400" b="1" dirty="0"/>
              <a:t> et al, BMJ 09 </a:t>
            </a:r>
            <a:r>
              <a:rPr lang="en-US" altLang="en-US" sz="2000" b="1" dirty="0"/>
              <a:t>- 82 articles: FP higher rates pressure ulcers &amp; lower staffing levels</a:t>
            </a:r>
          </a:p>
          <a:p>
            <a:pPr marL="0" indent="0" eaLnBrk="1" hangingPunct="1">
              <a:buNone/>
            </a:pPr>
            <a:endParaRPr lang="en-US" altLang="en-US" sz="2000" b="1" dirty="0"/>
          </a:p>
          <a:p>
            <a:r>
              <a:rPr lang="en-US" altLang="en-US" sz="2400" b="1" dirty="0"/>
              <a:t>Ronald et al, PLOS 16 </a:t>
            </a:r>
            <a:r>
              <a:rPr lang="en-US" altLang="en-US" sz="2000" b="1" dirty="0"/>
              <a:t>– “</a:t>
            </a:r>
            <a:r>
              <a:rPr lang="en-CA" altLang="en-US" sz="2000" b="1" dirty="0"/>
              <a:t>There is considerable evidence that public funding of care delivered in for-profit facilities is inferior to care delivered in public or </a:t>
            </a:r>
            <a:r>
              <a:rPr lang="en-CA" altLang="en-US" sz="2000" b="1" dirty="0" err="1"/>
              <a:t>nonprofit</a:t>
            </a:r>
            <a:r>
              <a:rPr lang="en-CA" altLang="en-US" sz="2000" b="1" dirty="0"/>
              <a:t> facilities”</a:t>
            </a:r>
            <a:endParaRPr lang="en-US" altLang="en-US" sz="2000" b="1" dirty="0"/>
          </a:p>
          <a:p>
            <a:pPr eaLnBrk="1" hangingPunct="1"/>
            <a:endParaRPr lang="en-US" altLang="en-US" sz="2000" b="1" dirty="0"/>
          </a:p>
        </p:txBody>
      </p:sp>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6381750"/>
            <a:ext cx="69135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8931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Nursing home staffing &amp; quality</a:t>
            </a:r>
          </a:p>
        </p:txBody>
      </p:sp>
      <p:sp>
        <p:nvSpPr>
          <p:cNvPr id="3" name="Content Placeholder 2"/>
          <p:cNvSpPr>
            <a:spLocks noGrp="1"/>
          </p:cNvSpPr>
          <p:nvPr>
            <p:ph sz="half" idx="1"/>
          </p:nvPr>
        </p:nvSpPr>
        <p:spPr>
          <a:xfrm>
            <a:off x="457200" y="1600200"/>
            <a:ext cx="7859216" cy="4205063"/>
          </a:xfrm>
        </p:spPr>
        <p:txBody>
          <a:bodyPr>
            <a:normAutofit lnSpcReduction="10000"/>
          </a:bodyPr>
          <a:lstStyle/>
          <a:p>
            <a:r>
              <a:rPr lang="en-CA" dirty="0"/>
              <a:t>Less staff – higher turnover rates, Harrington &amp; Swan 2003</a:t>
            </a:r>
          </a:p>
          <a:p>
            <a:r>
              <a:rPr lang="en-CA" dirty="0"/>
              <a:t>More staff - better care, Castle &amp; Engberg 2007; </a:t>
            </a:r>
            <a:r>
              <a:rPr lang="en-CA" dirty="0" err="1"/>
              <a:t>Schnelle</a:t>
            </a:r>
            <a:r>
              <a:rPr lang="en-CA" dirty="0"/>
              <a:t> et al 2004</a:t>
            </a:r>
          </a:p>
          <a:p>
            <a:r>
              <a:rPr lang="en-CA" dirty="0"/>
              <a:t>Lower staff turnover - better care, Castle &amp; Engberg 2003</a:t>
            </a:r>
          </a:p>
          <a:p>
            <a:r>
              <a:rPr lang="en-CA" dirty="0"/>
              <a:t>Having a relationship w/ at least one staff member was related to positive self-perceived health which was in turn related to lower mortality – </a:t>
            </a:r>
            <a:r>
              <a:rPr lang="en-CA" dirty="0" err="1"/>
              <a:t>Ramage</a:t>
            </a:r>
            <a:r>
              <a:rPr lang="en-CA" dirty="0"/>
              <a:t>-Morin 2006</a:t>
            </a:r>
          </a:p>
        </p:txBody>
      </p:sp>
    </p:spTree>
    <p:extLst>
      <p:ext uri="{BB962C8B-B14F-4D97-AF65-F5344CB8AC3E}">
        <p14:creationId xmlns:p14="http://schemas.microsoft.com/office/powerpoint/2010/main" val="47217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Despite the evidence, until 2018 in BC</a:t>
            </a:r>
          </a:p>
        </p:txBody>
      </p:sp>
      <p:sp>
        <p:nvSpPr>
          <p:cNvPr id="3" name="Content Placeholder 2"/>
          <p:cNvSpPr>
            <a:spLocks noGrp="1"/>
          </p:cNvSpPr>
          <p:nvPr>
            <p:ph sz="half" idx="1"/>
          </p:nvPr>
        </p:nvSpPr>
        <p:spPr>
          <a:xfrm>
            <a:off x="457200" y="1600200"/>
            <a:ext cx="7787208" cy="4525963"/>
          </a:xfrm>
        </p:spPr>
        <p:txBody>
          <a:bodyPr/>
          <a:lstStyle/>
          <a:p>
            <a:pPr marL="0" indent="0">
              <a:buNone/>
            </a:pPr>
            <a:r>
              <a:rPr lang="en-CA" dirty="0"/>
              <a:t>Sub-contracting and contract-”flipping” common</a:t>
            </a:r>
          </a:p>
          <a:p>
            <a:pPr marL="0" indent="0">
              <a:buNone/>
            </a:pPr>
            <a:r>
              <a:rPr lang="en-CA" dirty="0"/>
              <a:t>= poorly paid majority women and racialized workers who often have to work part-time and as casual employees at multiple facilities to make ends meet</a:t>
            </a:r>
          </a:p>
        </p:txBody>
      </p:sp>
    </p:spTree>
    <p:extLst>
      <p:ext uri="{BB962C8B-B14F-4D97-AF65-F5344CB8AC3E}">
        <p14:creationId xmlns:p14="http://schemas.microsoft.com/office/powerpoint/2010/main" val="6301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Enter COVID-19</a:t>
            </a:r>
          </a:p>
        </p:txBody>
      </p:sp>
      <p:sp>
        <p:nvSpPr>
          <p:cNvPr id="3" name="Content Placeholder 2"/>
          <p:cNvSpPr>
            <a:spLocks noGrp="1"/>
          </p:cNvSpPr>
          <p:nvPr>
            <p:ph sz="half" idx="1"/>
          </p:nvPr>
        </p:nvSpPr>
        <p:spPr/>
        <p:txBody>
          <a:bodyPr/>
          <a:lstStyle/>
          <a:p>
            <a:r>
              <a:rPr lang="en-CA" dirty="0"/>
              <a:t>Spreads easily in congregate setting</a:t>
            </a:r>
          </a:p>
          <a:p>
            <a:r>
              <a:rPr lang="en-CA" dirty="0"/>
              <a:t>Arrives in a population prone to infection and once infected, prone to more severe disease</a:t>
            </a:r>
          </a:p>
        </p:txBody>
      </p:sp>
      <p:sp>
        <p:nvSpPr>
          <p:cNvPr id="4" name="Content Placeholder 3"/>
          <p:cNvSpPr>
            <a:spLocks noGrp="1"/>
          </p:cNvSpPr>
          <p:nvPr>
            <p:ph sz="half" idx="2"/>
          </p:nvPr>
        </p:nvSpPr>
        <p:spPr>
          <a:xfrm>
            <a:off x="4139952" y="1600200"/>
            <a:ext cx="4546848" cy="4525963"/>
          </a:xfrm>
        </p:spPr>
        <p:txBody>
          <a:bodyPr/>
          <a:lstStyle/>
          <a:p>
            <a:r>
              <a:rPr lang="en-CA" dirty="0"/>
              <a:t>LTC staff </a:t>
            </a:r>
          </a:p>
          <a:p>
            <a:pPr lvl="1">
              <a:buFont typeface="Wingdings" panose="05000000000000000000" pitchFamily="2" charset="2"/>
              <a:buChar char="Ø"/>
            </a:pPr>
            <a:r>
              <a:rPr lang="en-CA" dirty="0"/>
              <a:t> moving quickly between residents to manage unsustainable workloads </a:t>
            </a:r>
          </a:p>
          <a:p>
            <a:pPr lvl="1">
              <a:buFont typeface="Wingdings" panose="05000000000000000000" pitchFamily="2" charset="2"/>
              <a:buChar char="Ø"/>
            </a:pPr>
            <a:r>
              <a:rPr lang="en-CA" dirty="0"/>
              <a:t>may feel the need to work when sick due to limited sick benefits</a:t>
            </a:r>
          </a:p>
          <a:p>
            <a:pPr lvl="1">
              <a:buFont typeface="Wingdings" panose="05000000000000000000" pitchFamily="2" charset="2"/>
              <a:buChar char="Ø"/>
            </a:pPr>
            <a:r>
              <a:rPr lang="en-CA" dirty="0"/>
              <a:t>working part time and casual in multiple facilities</a:t>
            </a:r>
          </a:p>
        </p:txBody>
      </p:sp>
    </p:spTree>
    <p:extLst>
      <p:ext uri="{BB962C8B-B14F-4D97-AF65-F5344CB8AC3E}">
        <p14:creationId xmlns:p14="http://schemas.microsoft.com/office/powerpoint/2010/main" val="202272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BC Public Health Response Has Helped to Mitigate the Course of COVID-19</a:t>
            </a:r>
          </a:p>
        </p:txBody>
      </p:sp>
      <p:sp>
        <p:nvSpPr>
          <p:cNvPr id="4" name="Content Placeholder 3"/>
          <p:cNvSpPr>
            <a:spLocks noGrp="1"/>
          </p:cNvSpPr>
          <p:nvPr>
            <p:ph sz="half" idx="2"/>
          </p:nvPr>
        </p:nvSpPr>
        <p:spPr>
          <a:xfrm>
            <a:off x="395536" y="1600200"/>
            <a:ext cx="8291264" cy="4525963"/>
          </a:xfrm>
        </p:spPr>
        <p:txBody>
          <a:bodyPr/>
          <a:lstStyle/>
          <a:p>
            <a:r>
              <a:rPr lang="en-CA" dirty="0"/>
              <a:t>Rapid response teams</a:t>
            </a:r>
          </a:p>
          <a:p>
            <a:r>
              <a:rPr lang="en-CA" dirty="0"/>
              <a:t>Raising the wages and working conditions of the LTC workforce and restricting workers to one to facility prevent spread</a:t>
            </a:r>
          </a:p>
        </p:txBody>
      </p:sp>
    </p:spTree>
    <p:extLst>
      <p:ext uri="{BB962C8B-B14F-4D97-AF65-F5344CB8AC3E}">
        <p14:creationId xmlns:p14="http://schemas.microsoft.com/office/powerpoint/2010/main" val="357551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Summary – COVID-19 has highlighted:</a:t>
            </a:r>
          </a:p>
        </p:txBody>
      </p:sp>
      <p:sp>
        <p:nvSpPr>
          <p:cNvPr id="3" name="Content Placeholder 2"/>
          <p:cNvSpPr>
            <a:spLocks noGrp="1"/>
          </p:cNvSpPr>
          <p:nvPr>
            <p:ph idx="1"/>
          </p:nvPr>
        </p:nvSpPr>
        <p:spPr/>
        <p:txBody>
          <a:bodyPr>
            <a:normAutofit lnSpcReduction="10000"/>
          </a:bodyPr>
          <a:lstStyle/>
          <a:p>
            <a:r>
              <a:rPr lang="en-CA" dirty="0"/>
              <a:t>Public investment in for-profit-owned care homes is no longer a credible policy option</a:t>
            </a:r>
          </a:p>
          <a:p>
            <a:r>
              <a:rPr lang="en-CA" dirty="0"/>
              <a:t>Need for family-supporting wages and working conditions for all LTC workers in this sector </a:t>
            </a:r>
          </a:p>
          <a:p>
            <a:r>
              <a:rPr lang="en-CA" dirty="0"/>
              <a:t>Need for mandated resident to staff ratios consistent w/ the best evidence and even higher to accommodate the longer time it takes to do good infection control</a:t>
            </a:r>
          </a:p>
        </p:txBody>
      </p:sp>
    </p:spTree>
    <p:extLst>
      <p:ext uri="{BB962C8B-B14F-4D97-AF65-F5344CB8AC3E}">
        <p14:creationId xmlns:p14="http://schemas.microsoft.com/office/powerpoint/2010/main" val="1900931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1382</Words>
  <Application>Microsoft Macintosh PowerPoint</Application>
  <PresentationFormat>On-screen Show (4:3)</PresentationFormat>
  <Paragraphs>98</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Open Sans</vt:lpstr>
      <vt:lpstr>Wingdings</vt:lpstr>
      <vt:lpstr>Office Theme</vt:lpstr>
      <vt:lpstr>PowerPoint Presentation</vt:lpstr>
      <vt:lpstr>What is long-term care?</vt:lpstr>
      <vt:lpstr>NURSING HOME OWNERSHIP  AND QUALITY  </vt:lpstr>
      <vt:lpstr>Nursing home staffing &amp; quality</vt:lpstr>
      <vt:lpstr>Despite the evidence, until 2018 in BC</vt:lpstr>
      <vt:lpstr>Enter COVID-19</vt:lpstr>
      <vt:lpstr>BC Public Health Response Has Helped to Mitigate the Course of COVID-19</vt:lpstr>
      <vt:lpstr>Summary – COVID-19 has highlighted: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heed the evidence on public funding for long-term care</dc:title>
  <dc:creator>Margaret</dc:creator>
  <cp:lastModifiedBy>Microsoft Office User</cp:lastModifiedBy>
  <cp:revision>27</cp:revision>
  <dcterms:created xsi:type="dcterms:W3CDTF">2020-05-25T22:19:07Z</dcterms:created>
  <dcterms:modified xsi:type="dcterms:W3CDTF">2020-05-27T20:57:46Z</dcterms:modified>
</cp:coreProperties>
</file>