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S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D1B6-2977-4779-9B9D-2CFD8584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6BEF3-77BB-4E81-A7A1-A02BCC2E4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C085E-5361-4846-ABD3-54FB80C8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3691-C490-41B6-8D7B-031CE81FBBA3}" type="datetimeFigureOut">
              <a:rPr lang="en-SL" smtClean="0"/>
              <a:t>5/27/20</a:t>
            </a:fld>
            <a:endParaRPr lang="en-S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10984-069B-4B8C-857E-B882091D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D3FD0-2B19-41F3-A358-69021A7B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678-6FB3-48D6-8481-C257AE81FFC4}" type="slidenum">
              <a:rPr lang="en-SL" smtClean="0"/>
              <a:t>‹#›</a:t>
            </a:fld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416232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928D6-DC1B-47B4-8722-1A8FA001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6F5E39-8FC4-4188-9F07-DBDE9E973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85B51-E30E-4A65-88EC-A14D4991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3691-C490-41B6-8D7B-031CE81FBBA3}" type="datetimeFigureOut">
              <a:rPr lang="en-SL" smtClean="0"/>
              <a:t>5/27/20</a:t>
            </a:fld>
            <a:endParaRPr lang="en-S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FF505-2F09-4DC9-B017-C3CE5338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58F7E-DE50-4620-B633-78A041719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678-6FB3-48D6-8481-C257AE81FFC4}" type="slidenum">
              <a:rPr lang="en-SL" smtClean="0"/>
              <a:t>‹#›</a:t>
            </a:fld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427257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291F24-C8FC-4051-B18B-9B9C6024C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8FBE0-A170-436A-8F84-41439F581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8604B-0E6E-4276-B110-3D35248F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3691-C490-41B6-8D7B-031CE81FBBA3}" type="datetimeFigureOut">
              <a:rPr lang="en-SL" smtClean="0"/>
              <a:t>5/27/20</a:t>
            </a:fld>
            <a:endParaRPr lang="en-S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E4783-D628-4EB3-AE02-D5025B2D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B6CE8-BDE0-470B-B3F4-50922AF4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678-6FB3-48D6-8481-C257AE81FFC4}" type="slidenum">
              <a:rPr lang="en-SL" smtClean="0"/>
              <a:t>‹#›</a:t>
            </a:fld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411554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C019-97C5-426C-AC48-F8089C6B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5FC5A-4D8C-43C2-93E3-C087257CA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35E6C-8F5C-48A2-A8FF-268C616C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3691-C490-41B6-8D7B-031CE81FBBA3}" type="datetimeFigureOut">
              <a:rPr lang="en-SL" smtClean="0"/>
              <a:t>5/27/20</a:t>
            </a:fld>
            <a:endParaRPr lang="en-S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A4CD0-AD15-438D-BCA9-89619A1B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11263-392F-4B46-A995-CF90629B7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678-6FB3-48D6-8481-C257AE81FFC4}" type="slidenum">
              <a:rPr lang="en-SL" smtClean="0"/>
              <a:t>‹#›</a:t>
            </a:fld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299500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01C7D-1C85-4516-B383-0DE00BC7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67C67-FEA4-477C-97C2-D13F4847E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FDE21-7E82-430B-B5BA-D28632A1A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3691-C490-41B6-8D7B-031CE81FBBA3}" type="datetimeFigureOut">
              <a:rPr lang="en-SL" smtClean="0"/>
              <a:t>5/27/20</a:t>
            </a:fld>
            <a:endParaRPr lang="en-S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DBCA2-630E-4D23-939E-5256DD8E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E3AE-5F02-45A4-9C44-15F86C23A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678-6FB3-48D6-8481-C257AE81FFC4}" type="slidenum">
              <a:rPr lang="en-SL" smtClean="0"/>
              <a:t>‹#›</a:t>
            </a:fld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283595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87B5-8878-466A-AA1D-15B57901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9E142-CA5A-4ABC-9630-BB4413240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6417B5-809E-49BB-AF3B-716273A7E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D45CD-995F-4336-9A86-52D269C5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3691-C490-41B6-8D7B-031CE81FBBA3}" type="datetimeFigureOut">
              <a:rPr lang="en-SL" smtClean="0"/>
              <a:t>5/27/20</a:t>
            </a:fld>
            <a:endParaRPr lang="en-S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684A5-E24A-4E23-912E-4AB86CA8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0000B-BC82-49B1-BDCC-D6F460C0B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678-6FB3-48D6-8481-C257AE81FFC4}" type="slidenum">
              <a:rPr lang="en-SL" smtClean="0"/>
              <a:t>‹#›</a:t>
            </a:fld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159932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5C2E-A92E-49C1-B60C-C4C73CFD9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15F2D-8D10-4DBE-B0E0-D34116EF7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00882-6030-4906-A0B8-070844B96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B3E3B-8435-4B26-84EE-D2D787160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6DF21-1B6E-4715-BA3D-26994D3DA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8E205-2F9D-41E6-A812-857ACA18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3691-C490-41B6-8D7B-031CE81FBBA3}" type="datetimeFigureOut">
              <a:rPr lang="en-SL" smtClean="0"/>
              <a:t>5/27/20</a:t>
            </a:fld>
            <a:endParaRPr lang="en-SL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147B9-9136-4987-A34A-4EC2D5C5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19280C-8B27-4DA1-B8DA-3D162350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678-6FB3-48D6-8481-C257AE81FFC4}" type="slidenum">
              <a:rPr lang="en-SL" smtClean="0"/>
              <a:t>‹#›</a:t>
            </a:fld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418358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7B7A6-88D7-40FA-AF30-77955AC9B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81940-30AD-42AC-9995-9B48053D3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3691-C490-41B6-8D7B-031CE81FBBA3}" type="datetimeFigureOut">
              <a:rPr lang="en-SL" smtClean="0"/>
              <a:t>5/27/20</a:t>
            </a:fld>
            <a:endParaRPr lang="en-S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40F51-8089-4035-89B8-E233A1AF3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099C3-43C6-4DE2-B280-8539AA37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678-6FB3-48D6-8481-C257AE81FFC4}" type="slidenum">
              <a:rPr lang="en-SL" smtClean="0"/>
              <a:t>‹#›</a:t>
            </a:fld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236160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CB1B3-B650-4496-941E-B3D9DB80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3691-C490-41B6-8D7B-031CE81FBBA3}" type="datetimeFigureOut">
              <a:rPr lang="en-SL" smtClean="0"/>
              <a:t>5/27/20</a:t>
            </a:fld>
            <a:endParaRPr lang="en-S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B3DC5-246A-4FB4-B115-EDA43FBE9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C1D7-AC44-42C8-AE83-536DF1F2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678-6FB3-48D6-8481-C257AE81FFC4}" type="slidenum">
              <a:rPr lang="en-SL" smtClean="0"/>
              <a:t>‹#›</a:t>
            </a:fld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14359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23FA-6CD6-4A16-8D84-62E98181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20F98-CE2E-470F-BB0B-8355E2FE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FDF3D-55AD-4569-B9C0-29306EEF1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2BF3C-EF42-418A-916F-71C265271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3691-C490-41B6-8D7B-031CE81FBBA3}" type="datetimeFigureOut">
              <a:rPr lang="en-SL" smtClean="0"/>
              <a:t>5/27/20</a:t>
            </a:fld>
            <a:endParaRPr lang="en-S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DC1B3A-A93C-48C1-8166-9586EDC6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62D83-6FB4-4ADF-8876-63C34C61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678-6FB3-48D6-8481-C257AE81FFC4}" type="slidenum">
              <a:rPr lang="en-SL" smtClean="0"/>
              <a:t>‹#›</a:t>
            </a:fld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411763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87FB-3CA9-4CBC-935B-48828B3E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4B6158-BC5A-40E2-9EA8-7CCE7EEC0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60B1D-ACB9-4BBE-B985-11D99102D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757B8-A60C-4E46-B1A0-8F67A6F5E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3691-C490-41B6-8D7B-031CE81FBBA3}" type="datetimeFigureOut">
              <a:rPr lang="en-SL" smtClean="0"/>
              <a:t>5/27/20</a:t>
            </a:fld>
            <a:endParaRPr lang="en-S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118FE-1390-4A23-A461-57FB3545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L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7A001-DF38-406F-BDB4-32AA4BC1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678-6FB3-48D6-8481-C257AE81FFC4}" type="slidenum">
              <a:rPr lang="en-SL" smtClean="0"/>
              <a:t>‹#›</a:t>
            </a:fld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200916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1277D-62C1-477C-A1E7-02D5A8FB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E338C-6F80-412F-850D-CA491FD2A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7FF3A-64A5-426B-9804-E7C2B0DECF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3691-C490-41B6-8D7B-031CE81FBBA3}" type="datetimeFigureOut">
              <a:rPr lang="en-SL" smtClean="0"/>
              <a:t>5/27/20</a:t>
            </a:fld>
            <a:endParaRPr lang="en-S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75F21-9AF6-4935-9CA2-06A96B39F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7114C-8B79-4AF0-8D84-364EBFD3D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678-6FB3-48D6-8481-C257AE81FFC4}" type="slidenum">
              <a:rPr lang="en-SL" smtClean="0"/>
              <a:t>‹#›</a:t>
            </a:fld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330003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3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9F5475-78C0-8D48-87B0-8CE0B0B23F8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" y="721894"/>
            <a:ext cx="12192000" cy="2326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68580" tIns="34290" rIns="68580" bIns="34290"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Stone Sans Semibold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CA" sz="4800" b="1" dirty="0">
                <a:solidFill>
                  <a:srgbClr val="A11D6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REIMAGING SENIORS’ CARE</a:t>
            </a:r>
            <a:br>
              <a:rPr lang="en-CA" sz="3800" cap="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CA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B921B-2F29-584F-AF2A-BEE7CA6D5029}"/>
              </a:ext>
            </a:extLst>
          </p:cNvPr>
          <p:cNvSpPr/>
          <p:nvPr/>
        </p:nvSpPr>
        <p:spPr bwMode="auto">
          <a:xfrm>
            <a:off x="0" y="4251158"/>
            <a:ext cx="12192000" cy="2652880"/>
          </a:xfrm>
          <a:prstGeom prst="rect">
            <a:avLst/>
          </a:prstGeom>
          <a:solidFill>
            <a:srgbClr val="C3D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340" name="Group 1">
            <a:extLst>
              <a:ext uri="{FF2B5EF4-FFF2-40B4-BE49-F238E27FC236}">
                <a16:creationId xmlns:a16="http://schemas.microsoft.com/office/drawing/2014/main" id="{976FE3DE-03D9-DB41-9B96-90E76B85355F}"/>
              </a:ext>
            </a:extLst>
          </p:cNvPr>
          <p:cNvGrpSpPr>
            <a:grpSpLocks/>
          </p:cNvGrpSpPr>
          <p:nvPr/>
        </p:nvGrpSpPr>
        <p:grpSpPr bwMode="auto">
          <a:xfrm>
            <a:off x="4060597" y="4941888"/>
            <a:ext cx="7620000" cy="1752600"/>
            <a:chOff x="1524000" y="5922085"/>
            <a:chExt cx="7620000" cy="1752600"/>
          </a:xfrm>
        </p:grpSpPr>
        <p:pic>
          <p:nvPicPr>
            <p:cNvPr id="14341" name="Picture 2">
              <a:extLst>
                <a:ext uri="{FF2B5EF4-FFF2-40B4-BE49-F238E27FC236}">
                  <a16:creationId xmlns:a16="http://schemas.microsoft.com/office/drawing/2014/main" id="{1ACBBF05-ED2C-844F-B0D8-2974B444B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922085"/>
              <a:ext cx="7620000" cy="165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7AB1368-D27A-1948-B6B7-9564592F782E}"/>
                </a:ext>
              </a:extLst>
            </p:cNvPr>
            <p:cNvSpPr/>
            <p:nvPr/>
          </p:nvSpPr>
          <p:spPr>
            <a:xfrm>
              <a:off x="1524000" y="6023685"/>
              <a:ext cx="3216275" cy="1651000"/>
            </a:xfrm>
            <a:prstGeom prst="rect">
              <a:avLst/>
            </a:prstGeom>
            <a:solidFill>
              <a:srgbClr val="C3D3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339" name="TextBox 1">
            <a:extLst>
              <a:ext uri="{FF2B5EF4-FFF2-40B4-BE49-F238E27FC236}">
                <a16:creationId xmlns:a16="http://schemas.microsoft.com/office/drawing/2014/main" id="{7B5D9784-398D-BB44-9F34-16CF9AA0A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9000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br>
              <a:rPr lang="en-US" altLang="en-US" i="1" dirty="0">
                <a:solidFill>
                  <a:schemeClr val="bg1"/>
                </a:solidFill>
                <a:latin typeface="+mj-lt"/>
              </a:rPr>
            </a:br>
            <a:r>
              <a:rPr lang="en-US" altLang="en-US" sz="3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Marcy Cohen</a:t>
            </a:r>
          </a:p>
          <a:p>
            <a:pPr algn="ctr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586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BD6EA-8D57-42EF-B20D-563EBDFB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Reimaging our approach to ALL seniors’ services</a:t>
            </a:r>
            <a:endParaRPr lang="en-S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04C19-E749-4753-A283-CA38C15E2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Importance of focusing on early intervention and prevention supports:</a:t>
            </a:r>
          </a:p>
          <a:p>
            <a:endParaRPr lang="en-US" dirty="0"/>
          </a:p>
          <a:p>
            <a:pPr lvl="1"/>
            <a:r>
              <a:rPr lang="en-US" dirty="0"/>
              <a:t>To support seniors to remain in their own homes and communities for longer </a:t>
            </a:r>
          </a:p>
          <a:p>
            <a:endParaRPr lang="en-US" dirty="0"/>
          </a:p>
          <a:p>
            <a:pPr lvl="1"/>
            <a:r>
              <a:rPr lang="en-US" dirty="0"/>
              <a:t>Not overwhelm the LTC and AL living services given our aging pop.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Home support services in combination with Community-Based Seniors </a:t>
            </a:r>
          </a:p>
          <a:p>
            <a:pPr marL="0" indent="0">
              <a:buNone/>
            </a:pPr>
            <a:r>
              <a:rPr lang="en-US" dirty="0"/>
              <a:t>Services are the first line of defense</a:t>
            </a:r>
          </a:p>
          <a:p>
            <a:pPr marL="0" indent="0">
              <a:buNone/>
            </a:pPr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136673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0235-7E23-443B-B69B-6EACDA7D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Evidence is Clear</a:t>
            </a:r>
            <a:endParaRPr lang="en-S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B15B0-A311-492D-AAD0-12DC44862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lessons from Denmark – early intervention makes a lasting difference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Measures that support  seniors to remain socially connected, physically active and economically secure are key to how well we 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Socially isolated seniors are at much greater risk of experiencing poor health</a:t>
            </a:r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366513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B8F0-BA5C-4842-AA5D-CCD49155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Erosion of Home Support Services over the last 25 years</a:t>
            </a:r>
            <a:endParaRPr lang="en-S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95342-E8AA-4E2F-9863-840B86ED3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While the number of seniors in BC have increased, services levels have fallen behind. Home support is:</a:t>
            </a:r>
          </a:p>
          <a:p>
            <a:r>
              <a:rPr lang="en-US" dirty="0"/>
              <a:t>More narrowly focus on a limited number specific tasks</a:t>
            </a:r>
          </a:p>
          <a:p>
            <a:r>
              <a:rPr lang="en-US" dirty="0"/>
              <a:t>No opportunity to build relationships/respond to individual needs/problem solve</a:t>
            </a:r>
          </a:p>
          <a:p>
            <a:r>
              <a:rPr lang="en-US" dirty="0"/>
              <a:t>Role, as the “eyes and ears” of the health system, has been diminished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Efforts to increase access in recent years is hopeful, as is the plan to bring home support services into the HAs and rebuild team-based care  </a:t>
            </a:r>
          </a:p>
          <a:p>
            <a:pPr marL="0" indent="0">
              <a:buNone/>
            </a:pPr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254835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A79A-549B-4C92-B9F8-11D98E2F1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examples of the impact on Emergency Services</a:t>
            </a:r>
            <a:endParaRPr lang="en-S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5FD65-1974-48C7-A6F9-BCF014E57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Prior to the pandemic and over the last several years, the increasing number of seniors who were ending up in emergency because of a “failure to thrive”</a:t>
            </a:r>
          </a:p>
          <a:p>
            <a:endParaRPr lang="en-US" dirty="0"/>
          </a:p>
          <a:p>
            <a:r>
              <a:rPr lang="en-US" dirty="0"/>
              <a:t>Since the Pandemic and  very recently the increased number of seniors coming in with broken ankles and wrists, because they haven’t been as able to stay active  </a:t>
            </a:r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1237516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7211-A9F0-4E72-957F-E1B91F7DF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Positive Examples of people working together in new ways since Covid-19</a:t>
            </a:r>
            <a:endParaRPr lang="en-S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9DDF9-6E33-4226-8230-87DC2359E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Burnaby, the Division of Family Practice is working with community agencies to support vulnerable populations including seniors. This include the HA home health services, who are providing </a:t>
            </a:r>
            <a:r>
              <a:rPr lang="en-US" dirty="0" err="1"/>
              <a:t>ipads</a:t>
            </a:r>
            <a:r>
              <a:rPr lang="en-US" dirty="0"/>
              <a:t> and helping seniors to connect with their physicians and/or community services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Increased support from gov’t to UW through 211 to support seniors across the province to access food, social connections and get their prescriptions…one big learning: the number of low-income isolated seniors who limited access to nutritious food.   </a:t>
            </a:r>
            <a:endParaRPr lang="en-SL" dirty="0"/>
          </a:p>
        </p:txBody>
      </p:sp>
    </p:spTree>
    <p:extLst>
      <p:ext uri="{BB962C8B-B14F-4D97-AF65-F5344CB8AC3E}">
        <p14:creationId xmlns:p14="http://schemas.microsoft.com/office/powerpoint/2010/main" val="3698042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6563-39B5-46F0-94D9-C41C3DC3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forward – Reimaging Seniors Care </a:t>
            </a:r>
            <a:endParaRPr lang="en-S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3E3FA-8C53-433F-AFE0-1841984DC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Examples of more integrated  ways of thinking about the continuum of seniors’ care services --- the importance of “local” and of relationships</a:t>
            </a:r>
          </a:p>
          <a:p>
            <a:pPr lvl="1"/>
            <a:r>
              <a:rPr lang="en-US" dirty="0"/>
              <a:t>Ft St John</a:t>
            </a:r>
          </a:p>
          <a:p>
            <a:pPr lvl="1"/>
            <a:r>
              <a:rPr lang="en-US" dirty="0"/>
              <a:t>False Creek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This will only work if the provincial Ministry of Health takes leadership to ensure that collaboration between HAs, not-for-profit services, primary care providers and communities is the </a:t>
            </a:r>
            <a:r>
              <a:rPr lang="en-US" dirty="0" err="1"/>
              <a:t>centre</a:t>
            </a:r>
            <a:r>
              <a:rPr lang="en-US" dirty="0"/>
              <a:t> piece of their policy framework for seniors’ care. </a:t>
            </a:r>
          </a:p>
        </p:txBody>
      </p:sp>
    </p:spTree>
    <p:extLst>
      <p:ext uri="{BB962C8B-B14F-4D97-AF65-F5344CB8AC3E}">
        <p14:creationId xmlns:p14="http://schemas.microsoft.com/office/powerpoint/2010/main" val="1662192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453</Words>
  <Application>Microsoft Macintosh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Office Theme</vt:lpstr>
      <vt:lpstr>PowerPoint Presentation</vt:lpstr>
      <vt:lpstr>Reimaging our approach to ALL seniors’ services</vt:lpstr>
      <vt:lpstr>The Evidence is Clear</vt:lpstr>
      <vt:lpstr>The Erosion of Home Support Services over the last 25 years</vt:lpstr>
      <vt:lpstr>Two examples of the impact on Emergency Services</vt:lpstr>
      <vt:lpstr>Some Positive Examples of people working together in new ways since Covid-19</vt:lpstr>
      <vt:lpstr>Looking forward – Reimaging Seniors Care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Marcy Cohen</dc:title>
  <dc:creator>Marcy Cohen</dc:creator>
  <cp:lastModifiedBy>Microsoft Office User</cp:lastModifiedBy>
  <cp:revision>20</cp:revision>
  <dcterms:created xsi:type="dcterms:W3CDTF">2020-05-26T15:45:24Z</dcterms:created>
  <dcterms:modified xsi:type="dcterms:W3CDTF">2020-05-27T20:57:18Z</dcterms:modified>
</cp:coreProperties>
</file>