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3" r:id="rId2"/>
    <p:sldId id="299" r:id="rId3"/>
    <p:sldId id="261" r:id="rId4"/>
    <p:sldId id="294" r:id="rId5"/>
    <p:sldId id="297" r:id="rId6"/>
    <p:sldId id="295" r:id="rId7"/>
    <p:sldId id="298" r:id="rId8"/>
    <p:sldId id="296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 autoAdjust="0"/>
    <p:restoredTop sz="84558" autoAdjust="0"/>
  </p:normalViewPr>
  <p:slideViewPr>
    <p:cSldViewPr snapToGrid="0">
      <p:cViewPr varScale="1">
        <p:scale>
          <a:sx n="97" d="100"/>
          <a:sy n="97" d="100"/>
        </p:scale>
        <p:origin x="7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70FC3E-9796-4275-A7C3-31079432167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AC9CA2-BBB6-4E5B-863A-EDC6A4AD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9CA2-BBB6-4E5B-863A-EDC6A4AD6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9CA2-BBB6-4E5B-863A-EDC6A4AD6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9CA2-BBB6-4E5B-863A-EDC6A4AD6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9CA2-BBB6-4E5B-863A-EDC6A4AD6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5DA4-411A-453D-BFA1-26B021655521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2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B173-C4C2-4FF3-8205-84161BD330F8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088E-D5BA-4FCE-B8AC-8CB51909A320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6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081-87E7-4A82-9741-730571DA9134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5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71AB-1877-4094-BF78-D8E3E192F6DD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2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67DE-2406-481B-A913-3269D1F0CA89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0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08A-5836-4BF0-905F-DF6AB5D3E733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26F3-AB38-4B2B-B307-F82335A2E319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0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D058-81EB-42D8-A526-2EE9EA20D48F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365A72-98C6-4E06-A2AC-6F686DD3BCB6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DE40-4C15-4ACA-B6B6-4857D74F0444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5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99909A-11CA-4E23-8F02-130DD25EC957}" type="datetime1">
              <a:rPr lang="en-US" smtClean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C58693-E863-4E5F-8676-6A169818248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8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theguardian.com/business/2015/oct/31/care-homes-crisis-dwarf-steel-industry-problems-four-seasons-terra-firma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9F5475-78C0-8D48-87B0-8CE0B0B23F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" y="721894"/>
            <a:ext cx="12192000" cy="232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CA" sz="4800" b="1" dirty="0">
                <a:solidFill>
                  <a:srgbClr val="A11D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OWNERSHIP MATTERS</a:t>
            </a:r>
            <a:br>
              <a:rPr lang="en-CA" sz="3800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CA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B921B-2F29-584F-AF2A-BEE7CA6D5029}"/>
              </a:ext>
            </a:extLst>
          </p:cNvPr>
          <p:cNvSpPr/>
          <p:nvPr/>
        </p:nvSpPr>
        <p:spPr bwMode="auto">
          <a:xfrm>
            <a:off x="0" y="4251158"/>
            <a:ext cx="12192000" cy="2652880"/>
          </a:xfrm>
          <a:prstGeom prst="rect">
            <a:avLst/>
          </a:prstGeom>
          <a:solidFill>
            <a:srgbClr val="C3D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40" name="Group 1">
            <a:extLst>
              <a:ext uri="{FF2B5EF4-FFF2-40B4-BE49-F238E27FC236}">
                <a16:creationId xmlns:a16="http://schemas.microsoft.com/office/drawing/2014/main" id="{976FE3DE-03D9-DB41-9B96-90E76B85355F}"/>
              </a:ext>
            </a:extLst>
          </p:cNvPr>
          <p:cNvGrpSpPr>
            <a:grpSpLocks/>
          </p:cNvGrpSpPr>
          <p:nvPr/>
        </p:nvGrpSpPr>
        <p:grpSpPr bwMode="auto">
          <a:xfrm>
            <a:off x="4220887" y="4941888"/>
            <a:ext cx="7620000" cy="1752600"/>
            <a:chOff x="1524000" y="5922085"/>
            <a:chExt cx="7620000" cy="1752600"/>
          </a:xfrm>
        </p:grpSpPr>
        <p:pic>
          <p:nvPicPr>
            <p:cNvPr id="14341" name="Picture 2">
              <a:extLst>
                <a:ext uri="{FF2B5EF4-FFF2-40B4-BE49-F238E27FC236}">
                  <a16:creationId xmlns:a16="http://schemas.microsoft.com/office/drawing/2014/main" id="{1ACBBF05-ED2C-844F-B0D8-2974B444B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922085"/>
              <a:ext cx="7620000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AB1368-D27A-1948-B6B7-9564592F782E}"/>
                </a:ext>
              </a:extLst>
            </p:cNvPr>
            <p:cNvSpPr/>
            <p:nvPr/>
          </p:nvSpPr>
          <p:spPr>
            <a:xfrm>
              <a:off x="1524000" y="6023685"/>
              <a:ext cx="3216275" cy="1651000"/>
            </a:xfrm>
            <a:prstGeom prst="rect">
              <a:avLst/>
            </a:prstGeom>
            <a:solidFill>
              <a:srgbClr val="C3D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39" name="TextBox 1">
            <a:extLst>
              <a:ext uri="{FF2B5EF4-FFF2-40B4-BE49-F238E27FC236}">
                <a16:creationId xmlns:a16="http://schemas.microsoft.com/office/drawing/2014/main" id="{7B5D9784-398D-BB44-9F34-16CF9AA0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br>
              <a:rPr lang="en-US" altLang="en-US" i="1" dirty="0">
                <a:solidFill>
                  <a:schemeClr val="bg1"/>
                </a:solidFill>
                <a:latin typeface="+mj-lt"/>
              </a:rPr>
            </a:br>
            <a:r>
              <a:rPr lang="en-US" alt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Andrew Longhurst</a:t>
            </a:r>
          </a:p>
          <a:p>
            <a:pPr algn="ctr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151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62244" y="1682766"/>
            <a:ext cx="6305977" cy="1904532"/>
          </a:xfrm>
        </p:spPr>
        <p:txBody>
          <a:bodyPr>
            <a:noAutofit/>
          </a:bodyPr>
          <a:lstStyle/>
          <a:p>
            <a:r>
              <a:rPr lang="en-CA" sz="5400" b="1" dirty="0"/>
              <a:t>Why it’s time to end profit-making in seniors’ care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62244" y="3862786"/>
            <a:ext cx="6170939" cy="1819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b="1" cap="none" dirty="0">
                <a:solidFill>
                  <a:schemeClr val="tx1"/>
                </a:solidFill>
                <a:latin typeface="+mn-lt"/>
              </a:rPr>
              <a:t>Andy Longhurst, 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chemeClr val="tx1"/>
                </a:solidFill>
              </a:rPr>
              <a:t>Research Associate, Canadian Centre for Policy Alternatives (BC)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cap="none" dirty="0">
                <a:solidFill>
                  <a:schemeClr val="tx1"/>
                </a:solidFill>
              </a:rPr>
              <a:t>Researcher &amp; Policy Analyst, Health Sciences Association of BC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PhD student, Department of Geography, Simon Fraser University</a:t>
            </a:r>
            <a:endParaRPr lang="en-CA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CA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b="1" dirty="0">
                <a:solidFill>
                  <a:schemeClr val="tx1"/>
                </a:solidFill>
              </a:rPr>
              <a:t>May 28, 2020 </a:t>
            </a:r>
            <a:r>
              <a:rPr lang="en-CA" b="1" cap="none" dirty="0">
                <a:solidFill>
                  <a:schemeClr val="tx1"/>
                </a:solidFill>
                <a:latin typeface="+mn-lt"/>
              </a:rPr>
              <a:t>| CCPA-BC Webinar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3637" r="3437" b="3637"/>
          <a:stretch/>
        </p:blipFill>
        <p:spPr>
          <a:xfrm>
            <a:off x="260708" y="480662"/>
            <a:ext cx="2332053" cy="2908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576" r="5678" b="2412"/>
          <a:stretch/>
        </p:blipFill>
        <p:spPr>
          <a:xfrm>
            <a:off x="2611615" y="486574"/>
            <a:ext cx="2885876" cy="2902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21949"/>
          <a:stretch/>
        </p:blipFill>
        <p:spPr>
          <a:xfrm>
            <a:off x="260708" y="3444531"/>
            <a:ext cx="5274491" cy="24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/>
        </p:blipFill>
        <p:spPr>
          <a:xfrm>
            <a:off x="0" y="766312"/>
            <a:ext cx="12286211" cy="5593976"/>
          </a:xfrm>
        </p:spPr>
      </p:pic>
      <p:sp>
        <p:nvSpPr>
          <p:cNvPr id="6" name="Oval 5"/>
          <p:cNvSpPr/>
          <p:nvPr/>
        </p:nvSpPr>
        <p:spPr>
          <a:xfrm>
            <a:off x="8896354" y="2939990"/>
            <a:ext cx="1352550" cy="107015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96354" y="4210484"/>
            <a:ext cx="1352550" cy="106659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046" y="138896"/>
            <a:ext cx="10529437" cy="627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/>
              <a:t>Ownership matters yet for-profit LTC displacing public and non-profit care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3384" y="6459785"/>
            <a:ext cx="11019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A. Longhurst (2017), </a:t>
            </a:r>
            <a:r>
              <a:rPr lang="en-US" sz="1400" i="1" dirty="0"/>
              <a:t>Privatization and Declining Access to BC Seniors’ Care</a:t>
            </a:r>
            <a:r>
              <a:rPr lang="en-US" sz="1400" dirty="0"/>
              <a:t>, Canadian Centre for Policy Alternatives, BC Office.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8447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141" name="Large body of evidence on inferior care quality in for-profit care homes (McGregor ...)…"/>
          <p:cNvSpPr txBox="1">
            <a:spLocks noGrp="1"/>
          </p:cNvSpPr>
          <p:nvPr>
            <p:ph type="body" idx="4294967295"/>
          </p:nvPr>
        </p:nvSpPr>
        <p:spPr>
          <a:xfrm>
            <a:off x="2831335" y="1120900"/>
            <a:ext cx="9221118" cy="40227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Seniors Advocate reviewed financials for 174 contracted LTC homes in BC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Non-profit LTC homes spent 59% of revenues on direct care versus 49% in the for-profit sector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For-profit sector spends an avg. of 17% less per worked hour, and wages paid to care aide staff in the for-profit sector can be as much as 28% below the industry standard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Non-profits spent 9% of revenue on building expenses versus 20% in the for-profit sector: suggests inflated capital costs used to increase profits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For-profits generated 12x more profit than non-profits (surplus revenue)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While receiving, on average, same level of public funding: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Non-profits spent $10k or 24% more per year, per resident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For-profits failed to deliver 207k funded direct care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Non-profits provided 80k more direct care hours than funded to provide</a:t>
            </a:r>
          </a:p>
        </p:txBody>
      </p:sp>
      <p:sp>
        <p:nvSpPr>
          <p:cNvPr id="140" name="Ownership matters"/>
          <p:cNvSpPr txBox="1">
            <a:spLocks noGrp="1"/>
          </p:cNvSpPr>
          <p:nvPr>
            <p:ph type="title" idx="4294967295"/>
          </p:nvPr>
        </p:nvSpPr>
        <p:spPr>
          <a:xfrm>
            <a:off x="506776" y="326920"/>
            <a:ext cx="11358390" cy="7429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CA" sz="3600" b="1" dirty="0"/>
              <a:t>Where does the (public) money go? Profit-making from public funding hardwired into the business model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8" y="1899783"/>
            <a:ext cx="2334644" cy="30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49147" y="287339"/>
            <a:ext cx="11442853" cy="908930"/>
          </a:xfrm>
        </p:spPr>
        <p:txBody>
          <a:bodyPr anchor="t">
            <a:normAutofit fontScale="90000"/>
          </a:bodyPr>
          <a:lstStyle/>
          <a:p>
            <a:r>
              <a:rPr lang="en-US" sz="4000" b="1" dirty="0"/>
              <a:t>Business model revealed: Profit-taking from direct care funding</a:t>
            </a:r>
            <a:endParaRPr lang="en-C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371" y="1196268"/>
            <a:ext cx="10735952" cy="4629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Advocate: “</a:t>
            </a:r>
            <a:r>
              <a:rPr lang="en-US" sz="3200" i="1" dirty="0"/>
              <a:t>We found the for-profit sector paid less per worked hour than the not-for-profit sector in each staffing classification.” </a:t>
            </a:r>
            <a:endParaRPr lang="en-CA" sz="32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In 3/4 health authorities, contracted operators funded at level that assumes they pay staff at the unionized provincial standard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/>
              <a:t>Only 4 of 99 for-profit facilities part of master collective agreement (2016)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Additional $10 million per month in provincial funding to top-up wages to the provincial unionized standard as result of single-site 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Increasing funding to operators who have underpaid their workers is not a cost-effective strategy now or beyond the current pandemic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Compel operators to pay provincial standard—without additional funding—and to re-join the public sector </a:t>
            </a:r>
            <a:r>
              <a:rPr lang="en-US" sz="3200" dirty="0" err="1"/>
              <a:t>labour</a:t>
            </a:r>
            <a:r>
              <a:rPr lang="en-US" sz="3200" dirty="0"/>
              <a:t> relations structure as required before early 2000s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057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6" y="150440"/>
            <a:ext cx="5434195" cy="46755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842000" y="424409"/>
            <a:ext cx="6083300" cy="8143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Investor-owned corporate chains: a growing concern</a:t>
            </a:r>
            <a:endParaRPr lang="en-CA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5722477" y="1422400"/>
            <a:ext cx="6469524" cy="4446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International evidence—and the unfolding tragedy in Canada—tells us that care chains tend to employ risky business practices. </a:t>
            </a:r>
          </a:p>
          <a:p>
            <a:pPr marL="0" indent="0">
              <a:buNone/>
            </a:pPr>
            <a:r>
              <a:rPr lang="en-US" dirty="0"/>
              <a:t>Chains are typically bought and sold frequently using debt-leveraged buyouts, inflating asset sales prices and leaving the chains loaded with ever more debt until the cash flow—dependent on government funding—cannot meet the debt-servicing costs. This situation can result in</a:t>
            </a:r>
            <a:r>
              <a:rPr lang="en-US" b="1" dirty="0"/>
              <a:t> financial crisis, bankruptcy, and chain failure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United Kingdom’s largest care chain</a:t>
            </a:r>
            <a:r>
              <a:rPr lang="en-US" dirty="0"/>
              <a:t>—Southern Cross—</a:t>
            </a:r>
            <a:r>
              <a:rPr lang="en-US" b="1" dirty="0">
                <a:hlinkClick r:id="rId4"/>
              </a:rPr>
              <a:t>collapsed</a:t>
            </a:r>
            <a:r>
              <a:rPr lang="en-US" dirty="0"/>
              <a:t> in 2011 as a result of high-risk financial practices and successive flips of the real estate assets to different investors. </a:t>
            </a:r>
          </a:p>
          <a:p>
            <a:pPr marL="0" indent="0">
              <a:buNone/>
            </a:pPr>
            <a:r>
              <a:rPr lang="en-US" dirty="0"/>
              <a:t>Southern Cross’s collapse created months of uncertainty for 31,000 residents and their families—as well as for 44,000 employees—until other buyers could be lined up. 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376" b="77449"/>
          <a:stretch/>
        </p:blipFill>
        <p:spPr>
          <a:xfrm>
            <a:off x="82787" y="2161958"/>
            <a:ext cx="4149465" cy="760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69300"/>
          <a:stretch/>
        </p:blipFill>
        <p:spPr>
          <a:xfrm>
            <a:off x="1588656" y="2666051"/>
            <a:ext cx="3656057" cy="928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36" y="3824804"/>
            <a:ext cx="5148263" cy="938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b="47301"/>
          <a:stretch/>
        </p:blipFill>
        <p:spPr>
          <a:xfrm>
            <a:off x="1270000" y="4434778"/>
            <a:ext cx="4307499" cy="1116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50" y="5442190"/>
            <a:ext cx="4178602" cy="7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Chains amassing real estate portfolios on the public dime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b="1" dirty="0"/>
              <a:t>Embedded within the price of the contract is the private sector’s cost of debt servicing</a:t>
            </a:r>
            <a:r>
              <a:rPr lang="en-US" sz="2300" dirty="0"/>
              <a:t>, or mortgage, or capital, however you want to describe it, but basically paying for the building. In fact, I am not sure that if you look at the totality of the money that it is cheaper for government to go this way because… generally there was a view [held by the private sector] that “I get my money back in 10 years. So, it cost me a million dollars to build it, over 10 years I am going to get a million dollars from the health authority in capital funding spread out, but </a:t>
            </a:r>
            <a:r>
              <a:rPr lang="en-US" sz="2300" b="1" dirty="0"/>
              <a:t>at the end of 10 years I have my million dollars and I still have my building</a:t>
            </a:r>
            <a:r>
              <a:rPr lang="en-US" sz="2300" dirty="0"/>
              <a:t>.” So we have allowed private sector interests, to be fair, a bunch of them are non-profits too… we have </a:t>
            </a:r>
            <a:r>
              <a:rPr lang="en-US" sz="2300" b="1" dirty="0"/>
              <a:t>allowed them to build up wealth or equity on the taxpayers’ dime</a:t>
            </a:r>
            <a:r>
              <a:rPr lang="en-US" sz="2300" dirty="0"/>
              <a:t>,</a:t>
            </a:r>
            <a:r>
              <a:rPr lang="en-US" sz="2300" b="1" dirty="0"/>
              <a:t> </a:t>
            </a:r>
            <a:r>
              <a:rPr lang="en-US" sz="2300" dirty="0"/>
              <a:t>whereas if we had done it as government our costs of borrowing will always be cheaper [than the rate obtained by the private sector] and we will still own the building… </a:t>
            </a:r>
          </a:p>
          <a:p>
            <a:pPr algn="ctr"/>
            <a:r>
              <a:rPr lang="en-US" sz="2300" dirty="0"/>
              <a:t>Senior health system administrator, 2018</a:t>
            </a:r>
            <a:endParaRPr lang="en-CA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8693-E863-4E5F-8676-6A16981824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4911" y="275423"/>
            <a:ext cx="5486400" cy="5494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Time to end profit-making in seniors’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Chain presence is significant in BC and Canada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Business model built on extracting profit from public funding and erosion of working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 just about increased funding: where does the money go?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Guarantee quality and cost-effective delivery: address root of problem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Transition to 100% non-profit and public ownership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Develop seniors’ capital plan and start acquiring for-profit facilities mindful that we’ve indirectly paid for these assets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311" y="1938969"/>
            <a:ext cx="5993750" cy="4105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56525" y="1015639"/>
            <a:ext cx="464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 Sans ITC Semi Bold"/>
              </a:rPr>
              <a:t>Share of assisted living and long-term care units controlled by corporate chains in British Columbia,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94711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4043</TotalTime>
  <Words>871</Words>
  <Application>Microsoft Macintosh PowerPoint</Application>
  <PresentationFormat>Widescreen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Stone Sans ITC Semi Bold</vt:lpstr>
      <vt:lpstr>Wingdings</vt:lpstr>
      <vt:lpstr>Retrospect</vt:lpstr>
      <vt:lpstr>PowerPoint Presentation</vt:lpstr>
      <vt:lpstr>Why it’s time to end profit-making in seniors’ care</vt:lpstr>
      <vt:lpstr>PowerPoint Presentation</vt:lpstr>
      <vt:lpstr>Where does the (public) money go? Profit-making from public funding hardwired into the business model</vt:lpstr>
      <vt:lpstr>Business model revealed: Profit-taking from direct care funding</vt:lpstr>
      <vt:lpstr>Investor-owned corporate chains: a growing concern</vt:lpstr>
      <vt:lpstr>Chains amassing real estate portfolios on the public dime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Privatization &amp; Declining Access to BC Seniors’ Care: An Urgent Call for Policy Change</dc:title>
  <dc:creator>Andrew Longhurst</dc:creator>
  <cp:lastModifiedBy>Microsoft Office User</cp:lastModifiedBy>
  <cp:revision>396</cp:revision>
  <cp:lastPrinted>2018-05-25T22:50:26Z</cp:lastPrinted>
  <dcterms:created xsi:type="dcterms:W3CDTF">2017-04-27T21:51:55Z</dcterms:created>
  <dcterms:modified xsi:type="dcterms:W3CDTF">2020-05-27T20:57:55Z</dcterms:modified>
</cp:coreProperties>
</file>